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435" r:id="rId2"/>
    <p:sldId id="414" r:id="rId3"/>
    <p:sldId id="416" r:id="rId4"/>
    <p:sldId id="440" r:id="rId5"/>
    <p:sldId id="417" r:id="rId6"/>
    <p:sldId id="418" r:id="rId7"/>
    <p:sldId id="420" r:id="rId8"/>
    <p:sldId id="419" r:id="rId9"/>
    <p:sldId id="421" r:id="rId10"/>
    <p:sldId id="422" r:id="rId11"/>
    <p:sldId id="423" r:id="rId12"/>
    <p:sldId id="424" r:id="rId13"/>
    <p:sldId id="425" r:id="rId14"/>
    <p:sldId id="437" r:id="rId15"/>
    <p:sldId id="426" r:id="rId16"/>
    <p:sldId id="427" r:id="rId17"/>
    <p:sldId id="428" r:id="rId18"/>
    <p:sldId id="429" r:id="rId19"/>
    <p:sldId id="439" r:id="rId20"/>
    <p:sldId id="431" r:id="rId21"/>
    <p:sldId id="441" r:id="rId22"/>
    <p:sldId id="432" r:id="rId23"/>
    <p:sldId id="436" r:id="rId2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5pPr>
    <a:lvl6pPr marL="2286000" algn="l" defTabSz="914400" rtl="0" eaLnBrk="1" latinLnBrk="0" hangingPunct="1">
      <a:defRPr sz="2400" kern="1200">
        <a:solidFill>
          <a:schemeClr val="tx1"/>
        </a:solidFill>
        <a:latin typeface="Arial" charset="0"/>
        <a:ea typeface="ＭＳ Ｐゴシック" pitchFamily="-84" charset="-128"/>
        <a:cs typeface="+mn-cs"/>
      </a:defRPr>
    </a:lvl6pPr>
    <a:lvl7pPr marL="2743200" algn="l" defTabSz="914400" rtl="0" eaLnBrk="1" latinLnBrk="0" hangingPunct="1">
      <a:defRPr sz="2400" kern="1200">
        <a:solidFill>
          <a:schemeClr val="tx1"/>
        </a:solidFill>
        <a:latin typeface="Arial" charset="0"/>
        <a:ea typeface="ＭＳ Ｐゴシック" pitchFamily="-84" charset="-128"/>
        <a:cs typeface="+mn-cs"/>
      </a:defRPr>
    </a:lvl7pPr>
    <a:lvl8pPr marL="3200400" algn="l" defTabSz="914400" rtl="0" eaLnBrk="1" latinLnBrk="0" hangingPunct="1">
      <a:defRPr sz="2400" kern="1200">
        <a:solidFill>
          <a:schemeClr val="tx1"/>
        </a:solidFill>
        <a:latin typeface="Arial" charset="0"/>
        <a:ea typeface="ＭＳ Ｐゴシック" pitchFamily="-84" charset="-128"/>
        <a:cs typeface="+mn-cs"/>
      </a:defRPr>
    </a:lvl8pPr>
    <a:lvl9pPr marL="3657600" algn="l" defTabSz="914400" rtl="0" eaLnBrk="1" latinLnBrk="0" hangingPunct="1">
      <a:defRPr sz="2400" kern="1200">
        <a:solidFill>
          <a:schemeClr val="tx1"/>
        </a:solidFill>
        <a:latin typeface="Arial" charset="0"/>
        <a:ea typeface="ＭＳ Ｐゴシック"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B0E756-6743-41A6-B9CA-752F98DD171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AD39BF82-2289-4781-A8D3-B4CBA32EB901}">
      <dgm:prSet phldrT="[Text]" custT="1"/>
      <dgm:spPr>
        <a:blipFill rotWithShape="0">
          <a:blip xmlns:r="http://schemas.openxmlformats.org/officeDocument/2006/relationships" r:embed="rId1"/>
          <a:stretch>
            <a:fillRect/>
          </a:stretch>
        </a:blipFill>
      </dgm:spPr>
      <dgm:t>
        <a:bodyPr/>
        <a:lstStyle/>
        <a:p>
          <a:endParaRPr lang="en-GB" sz="2000" b="0" i="0" baseline="0" dirty="0">
            <a:solidFill>
              <a:schemeClr val="bg1"/>
            </a:solidFill>
            <a:latin typeface="+mn-lt"/>
          </a:endParaRPr>
        </a:p>
      </dgm:t>
    </dgm:pt>
    <dgm:pt modelId="{6CBE608F-4812-47F6-880D-03B769A2DE39}" type="parTrans" cxnId="{C2C921E1-D360-497E-B015-A4DA593E25EA}">
      <dgm:prSet/>
      <dgm:spPr/>
      <dgm:t>
        <a:bodyPr/>
        <a:lstStyle/>
        <a:p>
          <a:endParaRPr lang="en-GB"/>
        </a:p>
      </dgm:t>
    </dgm:pt>
    <dgm:pt modelId="{A64A1192-178B-4C7D-9DE6-59055F7A7CF1}" type="sibTrans" cxnId="{C2C921E1-D360-497E-B015-A4DA593E25EA}">
      <dgm:prSet/>
      <dgm:spPr/>
      <dgm:t>
        <a:bodyPr/>
        <a:lstStyle/>
        <a:p>
          <a:endParaRPr lang="en-GB"/>
        </a:p>
      </dgm:t>
    </dgm:pt>
    <dgm:pt modelId="{346D5EEA-5071-4AD1-A1E3-49665D62BAB0}">
      <dgm:prSet phldrT="[Text]" custT="1"/>
      <dgm:spPr>
        <a:solidFill>
          <a:srgbClr val="CC99FF"/>
        </a:solidFill>
      </dgm:spPr>
      <dgm:t>
        <a:bodyPr/>
        <a:lstStyle/>
        <a:p>
          <a:r>
            <a:rPr lang="en-GB" sz="1800" baseline="0" dirty="0" smtClean="0">
              <a:solidFill>
                <a:srgbClr val="FF0000"/>
              </a:solidFill>
            </a:rPr>
            <a:t>CO-LOCATION</a:t>
          </a:r>
          <a:endParaRPr lang="en-GB" sz="1800" baseline="0" dirty="0">
            <a:solidFill>
              <a:srgbClr val="FF0000"/>
            </a:solidFill>
          </a:endParaRPr>
        </a:p>
      </dgm:t>
    </dgm:pt>
    <dgm:pt modelId="{C9DD27E5-11B1-426F-BDB9-568E7163CB85}" type="parTrans" cxnId="{E6EC0CDE-38C5-4D57-BACB-18813098D935}">
      <dgm:prSet/>
      <dgm:spPr/>
      <dgm:t>
        <a:bodyPr/>
        <a:lstStyle/>
        <a:p>
          <a:endParaRPr lang="en-GB"/>
        </a:p>
      </dgm:t>
    </dgm:pt>
    <dgm:pt modelId="{9F32B00B-D614-4F4C-8D9D-DAB67AA76EEA}" type="sibTrans" cxnId="{E6EC0CDE-38C5-4D57-BACB-18813098D935}">
      <dgm:prSet/>
      <dgm:spPr/>
      <dgm:t>
        <a:bodyPr/>
        <a:lstStyle/>
        <a:p>
          <a:endParaRPr lang="en-GB"/>
        </a:p>
      </dgm:t>
    </dgm:pt>
    <dgm:pt modelId="{18175E72-6750-480D-8F99-7E722AD94436}">
      <dgm:prSet phldrT="[Text]" custT="1"/>
      <dgm:spPr>
        <a:solidFill>
          <a:schemeClr val="tx2">
            <a:lumMod val="60000"/>
            <a:lumOff val="40000"/>
          </a:schemeClr>
        </a:solidFill>
      </dgm:spPr>
      <dgm:t>
        <a:bodyPr/>
        <a:lstStyle/>
        <a:p>
          <a:r>
            <a:rPr lang="en-GB" sz="1800" baseline="0" dirty="0" smtClean="0"/>
            <a:t>GRIP</a:t>
          </a:r>
          <a:endParaRPr lang="en-GB" sz="1800" baseline="0" dirty="0"/>
        </a:p>
      </dgm:t>
    </dgm:pt>
    <dgm:pt modelId="{CD3C018C-83A1-46BF-A031-7749CA65398F}" type="parTrans" cxnId="{0003BE27-60E8-45E5-8D69-1028C6A9D0D0}">
      <dgm:prSet/>
      <dgm:spPr/>
      <dgm:t>
        <a:bodyPr/>
        <a:lstStyle/>
        <a:p>
          <a:endParaRPr lang="en-GB"/>
        </a:p>
      </dgm:t>
    </dgm:pt>
    <dgm:pt modelId="{4B067CBF-0AF5-4AEF-B91F-7C4795B6A81D}" type="sibTrans" cxnId="{0003BE27-60E8-45E5-8D69-1028C6A9D0D0}">
      <dgm:prSet/>
      <dgm:spPr/>
      <dgm:t>
        <a:bodyPr/>
        <a:lstStyle/>
        <a:p>
          <a:endParaRPr lang="en-GB"/>
        </a:p>
      </dgm:t>
    </dgm:pt>
    <dgm:pt modelId="{31C74EA3-08D2-40DC-AB35-13157712346F}">
      <dgm:prSet phldrT="[Text]" custT="1"/>
      <dgm:spPr>
        <a:solidFill>
          <a:schemeClr val="accent1">
            <a:lumMod val="60000"/>
            <a:lumOff val="40000"/>
          </a:schemeClr>
        </a:solidFill>
      </dgm:spPr>
      <dgm:t>
        <a:bodyPr/>
        <a:lstStyle/>
        <a:p>
          <a:r>
            <a:rPr lang="en-GB" sz="1800" cap="all" baseline="0" dirty="0" smtClean="0">
              <a:solidFill>
                <a:srgbClr val="FF0000"/>
              </a:solidFill>
            </a:rPr>
            <a:t>Cultural Change</a:t>
          </a:r>
          <a:endParaRPr lang="en-GB" sz="1800" cap="all" baseline="0" dirty="0">
            <a:solidFill>
              <a:srgbClr val="FF0000"/>
            </a:solidFill>
          </a:endParaRPr>
        </a:p>
      </dgm:t>
    </dgm:pt>
    <dgm:pt modelId="{4615DA91-BD8B-47D2-BD34-2A90BDE03BD7}" type="parTrans" cxnId="{4B8D2CA6-26E7-4FE5-B3DC-A1E64730DD00}">
      <dgm:prSet/>
      <dgm:spPr/>
      <dgm:t>
        <a:bodyPr/>
        <a:lstStyle/>
        <a:p>
          <a:endParaRPr lang="en-GB"/>
        </a:p>
      </dgm:t>
    </dgm:pt>
    <dgm:pt modelId="{5895F434-4A4C-4338-9D8D-5A8B8E0A6930}" type="sibTrans" cxnId="{4B8D2CA6-26E7-4FE5-B3DC-A1E64730DD00}">
      <dgm:prSet/>
      <dgm:spPr/>
      <dgm:t>
        <a:bodyPr/>
        <a:lstStyle/>
        <a:p>
          <a:endParaRPr lang="en-GB"/>
        </a:p>
      </dgm:t>
    </dgm:pt>
    <dgm:pt modelId="{95B86759-E79F-4ADB-BD08-BCBF9F7BE3FD}">
      <dgm:prSet phldrT="[Text]" custT="1"/>
      <dgm:spPr>
        <a:solidFill>
          <a:schemeClr val="bg1">
            <a:lumMod val="75000"/>
          </a:schemeClr>
        </a:solidFill>
      </dgm:spPr>
      <dgm:t>
        <a:bodyPr/>
        <a:lstStyle/>
        <a:p>
          <a:r>
            <a:rPr lang="en-GB" sz="1800" cap="all" baseline="0" dirty="0" smtClean="0">
              <a:solidFill>
                <a:srgbClr val="FF0000"/>
              </a:solidFill>
            </a:rPr>
            <a:t>Community Links</a:t>
          </a:r>
          <a:endParaRPr lang="en-GB" sz="1800" cap="all" baseline="0" dirty="0">
            <a:solidFill>
              <a:srgbClr val="FF0000"/>
            </a:solidFill>
          </a:endParaRPr>
        </a:p>
      </dgm:t>
    </dgm:pt>
    <dgm:pt modelId="{C1A52C46-64F0-40F8-8C0A-7D7F4DA81754}" type="parTrans" cxnId="{16B2A40E-9648-484F-9640-4241E36BD1E2}">
      <dgm:prSet/>
      <dgm:spPr/>
      <dgm:t>
        <a:bodyPr/>
        <a:lstStyle/>
        <a:p>
          <a:endParaRPr lang="en-GB"/>
        </a:p>
      </dgm:t>
    </dgm:pt>
    <dgm:pt modelId="{795E9B24-5F0C-4D1A-A93C-DF41D38B5622}" type="sibTrans" cxnId="{16B2A40E-9648-484F-9640-4241E36BD1E2}">
      <dgm:prSet/>
      <dgm:spPr/>
      <dgm:t>
        <a:bodyPr/>
        <a:lstStyle/>
        <a:p>
          <a:endParaRPr lang="en-GB"/>
        </a:p>
      </dgm:t>
    </dgm:pt>
    <dgm:pt modelId="{6369AE7F-17B4-47E5-AB4B-D438FEC54039}" type="pres">
      <dgm:prSet presAssocID="{DCB0E756-6743-41A6-B9CA-752F98DD171F}" presName="diagram" presStyleCnt="0">
        <dgm:presLayoutVars>
          <dgm:chMax val="1"/>
          <dgm:dir/>
          <dgm:animLvl val="ctr"/>
          <dgm:resizeHandles val="exact"/>
        </dgm:presLayoutVars>
      </dgm:prSet>
      <dgm:spPr/>
      <dgm:t>
        <a:bodyPr/>
        <a:lstStyle/>
        <a:p>
          <a:endParaRPr lang="en-GB"/>
        </a:p>
      </dgm:t>
    </dgm:pt>
    <dgm:pt modelId="{552D64BB-6556-4B42-A40A-066A9DCF0EDE}" type="pres">
      <dgm:prSet presAssocID="{DCB0E756-6743-41A6-B9CA-752F98DD171F}" presName="matrix" presStyleCnt="0"/>
      <dgm:spPr/>
    </dgm:pt>
    <dgm:pt modelId="{088FD263-6747-4A2F-B6E5-5DC237BF8515}" type="pres">
      <dgm:prSet presAssocID="{DCB0E756-6743-41A6-B9CA-752F98DD171F}" presName="tile1" presStyleLbl="node1" presStyleIdx="0" presStyleCnt="4" custScaleY="99939" custLinFactNeighborX="147" custLinFactNeighborY="548"/>
      <dgm:spPr/>
      <dgm:t>
        <a:bodyPr/>
        <a:lstStyle/>
        <a:p>
          <a:endParaRPr lang="en-GB"/>
        </a:p>
      </dgm:t>
    </dgm:pt>
    <dgm:pt modelId="{0C9AD12C-6179-4498-9505-B199C057CB91}" type="pres">
      <dgm:prSet presAssocID="{DCB0E756-6743-41A6-B9CA-752F98DD171F}" presName="tile1text" presStyleLbl="node1" presStyleIdx="0" presStyleCnt="4">
        <dgm:presLayoutVars>
          <dgm:chMax val="0"/>
          <dgm:chPref val="0"/>
          <dgm:bulletEnabled val="1"/>
        </dgm:presLayoutVars>
      </dgm:prSet>
      <dgm:spPr/>
      <dgm:t>
        <a:bodyPr/>
        <a:lstStyle/>
        <a:p>
          <a:endParaRPr lang="en-GB"/>
        </a:p>
      </dgm:t>
    </dgm:pt>
    <dgm:pt modelId="{02C06D18-FD47-4EFD-A2D6-0F0E95D8642B}" type="pres">
      <dgm:prSet presAssocID="{DCB0E756-6743-41A6-B9CA-752F98DD171F}" presName="tile2" presStyleLbl="node1" presStyleIdx="1" presStyleCnt="4" custLinFactNeighborX="29318" custLinFactNeighborY="-49421"/>
      <dgm:spPr/>
      <dgm:t>
        <a:bodyPr/>
        <a:lstStyle/>
        <a:p>
          <a:endParaRPr lang="en-GB"/>
        </a:p>
      </dgm:t>
    </dgm:pt>
    <dgm:pt modelId="{9550039A-A5E8-4AAF-B6E3-48B6386BB362}" type="pres">
      <dgm:prSet presAssocID="{DCB0E756-6743-41A6-B9CA-752F98DD171F}" presName="tile2text" presStyleLbl="node1" presStyleIdx="1" presStyleCnt="4">
        <dgm:presLayoutVars>
          <dgm:chMax val="0"/>
          <dgm:chPref val="0"/>
          <dgm:bulletEnabled val="1"/>
        </dgm:presLayoutVars>
      </dgm:prSet>
      <dgm:spPr/>
      <dgm:t>
        <a:bodyPr/>
        <a:lstStyle/>
        <a:p>
          <a:endParaRPr lang="en-GB"/>
        </a:p>
      </dgm:t>
    </dgm:pt>
    <dgm:pt modelId="{721C4CD4-813D-459F-B5EF-50AA1DE034D4}" type="pres">
      <dgm:prSet presAssocID="{DCB0E756-6743-41A6-B9CA-752F98DD171F}" presName="tile3" presStyleLbl="node1" presStyleIdx="2" presStyleCnt="4" custLinFactNeighborX="1025" custLinFactNeighborY="-1546"/>
      <dgm:spPr/>
      <dgm:t>
        <a:bodyPr/>
        <a:lstStyle/>
        <a:p>
          <a:endParaRPr lang="en-GB"/>
        </a:p>
      </dgm:t>
    </dgm:pt>
    <dgm:pt modelId="{EF531C7B-EE4A-4A2F-999E-38055231D749}" type="pres">
      <dgm:prSet presAssocID="{DCB0E756-6743-41A6-B9CA-752F98DD171F}" presName="tile3text" presStyleLbl="node1" presStyleIdx="2" presStyleCnt="4">
        <dgm:presLayoutVars>
          <dgm:chMax val="0"/>
          <dgm:chPref val="0"/>
          <dgm:bulletEnabled val="1"/>
        </dgm:presLayoutVars>
      </dgm:prSet>
      <dgm:spPr/>
      <dgm:t>
        <a:bodyPr/>
        <a:lstStyle/>
        <a:p>
          <a:endParaRPr lang="en-GB"/>
        </a:p>
      </dgm:t>
    </dgm:pt>
    <dgm:pt modelId="{6634EBAA-9C88-46B0-BDC0-0D85A789E174}" type="pres">
      <dgm:prSet presAssocID="{DCB0E756-6743-41A6-B9CA-752F98DD171F}" presName="tile4" presStyleLbl="node1" presStyleIdx="3" presStyleCnt="4"/>
      <dgm:spPr/>
      <dgm:t>
        <a:bodyPr/>
        <a:lstStyle/>
        <a:p>
          <a:endParaRPr lang="en-GB"/>
        </a:p>
      </dgm:t>
    </dgm:pt>
    <dgm:pt modelId="{C9AE2401-698F-4670-9B66-9D60C6BCB596}" type="pres">
      <dgm:prSet presAssocID="{DCB0E756-6743-41A6-B9CA-752F98DD171F}" presName="tile4text" presStyleLbl="node1" presStyleIdx="3" presStyleCnt="4">
        <dgm:presLayoutVars>
          <dgm:chMax val="0"/>
          <dgm:chPref val="0"/>
          <dgm:bulletEnabled val="1"/>
        </dgm:presLayoutVars>
      </dgm:prSet>
      <dgm:spPr/>
      <dgm:t>
        <a:bodyPr/>
        <a:lstStyle/>
        <a:p>
          <a:endParaRPr lang="en-GB"/>
        </a:p>
      </dgm:t>
    </dgm:pt>
    <dgm:pt modelId="{208DDE63-371C-4210-8C3D-5133750F1EA1}" type="pres">
      <dgm:prSet presAssocID="{DCB0E756-6743-41A6-B9CA-752F98DD171F}" presName="centerTile" presStyleLbl="fgShp" presStyleIdx="0" presStyleCnt="1" custScaleX="123007" custScaleY="115519" custLinFactNeighborX="-12386" custLinFactNeighborY="14255">
        <dgm:presLayoutVars>
          <dgm:chMax val="0"/>
          <dgm:chPref val="0"/>
        </dgm:presLayoutVars>
      </dgm:prSet>
      <dgm:spPr>
        <a:prstGeom prst="rect">
          <a:avLst/>
        </a:prstGeom>
      </dgm:spPr>
      <dgm:t>
        <a:bodyPr/>
        <a:lstStyle/>
        <a:p>
          <a:endParaRPr lang="en-GB"/>
        </a:p>
      </dgm:t>
    </dgm:pt>
  </dgm:ptLst>
  <dgm:cxnLst>
    <dgm:cxn modelId="{85533193-07D5-6E41-9044-F33A5298C7D1}" type="presOf" srcId="{18175E72-6750-480D-8F99-7E722AD94436}" destId="{02C06D18-FD47-4EFD-A2D6-0F0E95D8642B}" srcOrd="0" destOrd="0" presId="urn:microsoft.com/office/officeart/2005/8/layout/matrix1"/>
    <dgm:cxn modelId="{D8E9F9B7-2B19-3346-8DD1-99FB75C22EED}" type="presOf" srcId="{18175E72-6750-480D-8F99-7E722AD94436}" destId="{9550039A-A5E8-4AAF-B6E3-48B6386BB362}" srcOrd="1" destOrd="0" presId="urn:microsoft.com/office/officeart/2005/8/layout/matrix1"/>
    <dgm:cxn modelId="{16B2A40E-9648-484F-9640-4241E36BD1E2}" srcId="{AD39BF82-2289-4781-A8D3-B4CBA32EB901}" destId="{95B86759-E79F-4ADB-BD08-BCBF9F7BE3FD}" srcOrd="3" destOrd="0" parTransId="{C1A52C46-64F0-40F8-8C0A-7D7F4DA81754}" sibTransId="{795E9B24-5F0C-4D1A-A93C-DF41D38B5622}"/>
    <dgm:cxn modelId="{ADBD373B-E2AC-FB49-BCE1-B9475B1F2E3D}" type="presOf" srcId="{31C74EA3-08D2-40DC-AB35-13157712346F}" destId="{EF531C7B-EE4A-4A2F-999E-38055231D749}" srcOrd="1" destOrd="0" presId="urn:microsoft.com/office/officeart/2005/8/layout/matrix1"/>
    <dgm:cxn modelId="{3D7BA87F-8B91-C14E-9239-60228F04F9FB}" type="presOf" srcId="{DCB0E756-6743-41A6-B9CA-752F98DD171F}" destId="{6369AE7F-17B4-47E5-AB4B-D438FEC54039}" srcOrd="0" destOrd="0" presId="urn:microsoft.com/office/officeart/2005/8/layout/matrix1"/>
    <dgm:cxn modelId="{C2C921E1-D360-497E-B015-A4DA593E25EA}" srcId="{DCB0E756-6743-41A6-B9CA-752F98DD171F}" destId="{AD39BF82-2289-4781-A8D3-B4CBA32EB901}" srcOrd="0" destOrd="0" parTransId="{6CBE608F-4812-47F6-880D-03B769A2DE39}" sibTransId="{A64A1192-178B-4C7D-9DE6-59055F7A7CF1}"/>
    <dgm:cxn modelId="{0003BE27-60E8-45E5-8D69-1028C6A9D0D0}" srcId="{AD39BF82-2289-4781-A8D3-B4CBA32EB901}" destId="{18175E72-6750-480D-8F99-7E722AD94436}" srcOrd="1" destOrd="0" parTransId="{CD3C018C-83A1-46BF-A031-7749CA65398F}" sibTransId="{4B067CBF-0AF5-4AEF-B91F-7C4795B6A81D}"/>
    <dgm:cxn modelId="{1BF01807-66B3-274F-B37E-3882B9F17134}" type="presOf" srcId="{95B86759-E79F-4ADB-BD08-BCBF9F7BE3FD}" destId="{6634EBAA-9C88-46B0-BDC0-0D85A789E174}" srcOrd="0" destOrd="0" presId="urn:microsoft.com/office/officeart/2005/8/layout/matrix1"/>
    <dgm:cxn modelId="{F22C5C99-B980-3C4F-B75B-B83754E26A54}" type="presOf" srcId="{31C74EA3-08D2-40DC-AB35-13157712346F}" destId="{721C4CD4-813D-459F-B5EF-50AA1DE034D4}" srcOrd="0" destOrd="0" presId="urn:microsoft.com/office/officeart/2005/8/layout/matrix1"/>
    <dgm:cxn modelId="{C11137B7-275C-234D-A461-25E6730168E8}" type="presOf" srcId="{346D5EEA-5071-4AD1-A1E3-49665D62BAB0}" destId="{088FD263-6747-4A2F-B6E5-5DC237BF8515}" srcOrd="0" destOrd="0" presId="urn:microsoft.com/office/officeart/2005/8/layout/matrix1"/>
    <dgm:cxn modelId="{77733544-F2A4-CB49-85FF-4D90AF9A830B}" type="presOf" srcId="{AD39BF82-2289-4781-A8D3-B4CBA32EB901}" destId="{208DDE63-371C-4210-8C3D-5133750F1EA1}" srcOrd="0" destOrd="0" presId="urn:microsoft.com/office/officeart/2005/8/layout/matrix1"/>
    <dgm:cxn modelId="{469231EB-6FE9-6144-834A-56AC1B94A223}" type="presOf" srcId="{95B86759-E79F-4ADB-BD08-BCBF9F7BE3FD}" destId="{C9AE2401-698F-4670-9B66-9D60C6BCB596}" srcOrd="1" destOrd="0" presId="urn:microsoft.com/office/officeart/2005/8/layout/matrix1"/>
    <dgm:cxn modelId="{E6EC0CDE-38C5-4D57-BACB-18813098D935}" srcId="{AD39BF82-2289-4781-A8D3-B4CBA32EB901}" destId="{346D5EEA-5071-4AD1-A1E3-49665D62BAB0}" srcOrd="0" destOrd="0" parTransId="{C9DD27E5-11B1-426F-BDB9-568E7163CB85}" sibTransId="{9F32B00B-D614-4F4C-8D9D-DAB67AA76EEA}"/>
    <dgm:cxn modelId="{4B8D2CA6-26E7-4FE5-B3DC-A1E64730DD00}" srcId="{AD39BF82-2289-4781-A8D3-B4CBA32EB901}" destId="{31C74EA3-08D2-40DC-AB35-13157712346F}" srcOrd="2" destOrd="0" parTransId="{4615DA91-BD8B-47D2-BD34-2A90BDE03BD7}" sibTransId="{5895F434-4A4C-4338-9D8D-5A8B8E0A6930}"/>
    <dgm:cxn modelId="{C9D27710-3C88-3E43-A4B6-66B7168135E1}" type="presOf" srcId="{346D5EEA-5071-4AD1-A1E3-49665D62BAB0}" destId="{0C9AD12C-6179-4498-9505-B199C057CB91}" srcOrd="1" destOrd="0" presId="urn:microsoft.com/office/officeart/2005/8/layout/matrix1"/>
    <dgm:cxn modelId="{44873D26-F2BC-064C-9807-422629CBF757}" type="presParOf" srcId="{6369AE7F-17B4-47E5-AB4B-D438FEC54039}" destId="{552D64BB-6556-4B42-A40A-066A9DCF0EDE}" srcOrd="0" destOrd="0" presId="urn:microsoft.com/office/officeart/2005/8/layout/matrix1"/>
    <dgm:cxn modelId="{27339649-162D-9B45-95A3-5FAAF3E26E36}" type="presParOf" srcId="{552D64BB-6556-4B42-A40A-066A9DCF0EDE}" destId="{088FD263-6747-4A2F-B6E5-5DC237BF8515}" srcOrd="0" destOrd="0" presId="urn:microsoft.com/office/officeart/2005/8/layout/matrix1"/>
    <dgm:cxn modelId="{342859B6-66A8-B449-818C-777E7E5543D1}" type="presParOf" srcId="{552D64BB-6556-4B42-A40A-066A9DCF0EDE}" destId="{0C9AD12C-6179-4498-9505-B199C057CB91}" srcOrd="1" destOrd="0" presId="urn:microsoft.com/office/officeart/2005/8/layout/matrix1"/>
    <dgm:cxn modelId="{3DEB32F4-7B74-FB46-B84B-87D442CBE262}" type="presParOf" srcId="{552D64BB-6556-4B42-A40A-066A9DCF0EDE}" destId="{02C06D18-FD47-4EFD-A2D6-0F0E95D8642B}" srcOrd="2" destOrd="0" presId="urn:microsoft.com/office/officeart/2005/8/layout/matrix1"/>
    <dgm:cxn modelId="{395E5D9F-F2E4-6942-AE1F-977EADF93D38}" type="presParOf" srcId="{552D64BB-6556-4B42-A40A-066A9DCF0EDE}" destId="{9550039A-A5E8-4AAF-B6E3-48B6386BB362}" srcOrd="3" destOrd="0" presId="urn:microsoft.com/office/officeart/2005/8/layout/matrix1"/>
    <dgm:cxn modelId="{A22395B8-EEAC-7343-8C2B-EACF8667C076}" type="presParOf" srcId="{552D64BB-6556-4B42-A40A-066A9DCF0EDE}" destId="{721C4CD4-813D-459F-B5EF-50AA1DE034D4}" srcOrd="4" destOrd="0" presId="urn:microsoft.com/office/officeart/2005/8/layout/matrix1"/>
    <dgm:cxn modelId="{D4166049-D7B2-244D-A649-805E78E79062}" type="presParOf" srcId="{552D64BB-6556-4B42-A40A-066A9DCF0EDE}" destId="{EF531C7B-EE4A-4A2F-999E-38055231D749}" srcOrd="5" destOrd="0" presId="urn:microsoft.com/office/officeart/2005/8/layout/matrix1"/>
    <dgm:cxn modelId="{A708A4D2-E0A7-BF4D-815A-98E1A9F26666}" type="presParOf" srcId="{552D64BB-6556-4B42-A40A-066A9DCF0EDE}" destId="{6634EBAA-9C88-46B0-BDC0-0D85A789E174}" srcOrd="6" destOrd="0" presId="urn:microsoft.com/office/officeart/2005/8/layout/matrix1"/>
    <dgm:cxn modelId="{675DD971-9097-E54A-8A63-AD4942577B34}" type="presParOf" srcId="{552D64BB-6556-4B42-A40A-066A9DCF0EDE}" destId="{C9AE2401-698F-4670-9B66-9D60C6BCB596}" srcOrd="7" destOrd="0" presId="urn:microsoft.com/office/officeart/2005/8/layout/matrix1"/>
    <dgm:cxn modelId="{3367E464-E526-444B-A40D-EAC8AD677D6E}" type="presParOf" srcId="{6369AE7F-17B4-47E5-AB4B-D438FEC54039}" destId="{208DDE63-371C-4210-8C3D-5133750F1EA1}"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7920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7920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7920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FB1F83F-6665-4AF5-A5DD-5A21010A2BBB}" type="slidenum">
              <a:rPr lang="en-GB"/>
              <a:pPr/>
              <a:t>‹#›</a:t>
            </a:fld>
            <a:endParaRPr lang="en-GB"/>
          </a:p>
        </p:txBody>
      </p:sp>
    </p:spTree>
    <p:extLst>
      <p:ext uri="{BB962C8B-B14F-4D97-AF65-F5344CB8AC3E}">
        <p14:creationId xmlns:p14="http://schemas.microsoft.com/office/powerpoint/2010/main" val="160991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44FC152-E6EB-40A5-9416-2E0FF7460728}" type="slidenum">
              <a:rPr lang="en-GB"/>
              <a:pPr/>
              <a:t>‹#›</a:t>
            </a:fld>
            <a:endParaRPr lang="en-GB"/>
          </a:p>
        </p:txBody>
      </p:sp>
    </p:spTree>
    <p:extLst>
      <p:ext uri="{BB962C8B-B14F-4D97-AF65-F5344CB8AC3E}">
        <p14:creationId xmlns:p14="http://schemas.microsoft.com/office/powerpoint/2010/main" val="1980373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0" charset="-128"/>
        <a:cs typeface="ＭＳ Ｐゴシック" pitchFamily="-84"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a:spcBef>
                <a:spcPct val="0"/>
              </a:spcBef>
            </a:pPr>
            <a:endParaRPr lang="en-GB" smtClean="0">
              <a:ea typeface="ＭＳ Ｐゴシック" pitchFamily="-84" charset="-128"/>
            </a:endParaRPr>
          </a:p>
        </p:txBody>
      </p:sp>
      <p:sp>
        <p:nvSpPr>
          <p:cNvPr id="18436" name="Slide Number Placeholder 3"/>
          <p:cNvSpPr>
            <a:spLocks noGrp="1"/>
          </p:cNvSpPr>
          <p:nvPr>
            <p:ph type="sldNum" sz="quarter" idx="5"/>
          </p:nvPr>
        </p:nvSpPr>
        <p:spPr>
          <a:noFill/>
        </p:spPr>
        <p:txBody>
          <a:bodyPr/>
          <a:lstStyle/>
          <a:p>
            <a:fld id="{E440AC4B-1A92-4074-99A7-B11D25E7B0ED}" type="slidenum">
              <a:rPr lang="en-GB"/>
              <a:pPr/>
              <a:t>1</a:t>
            </a:fld>
            <a:endParaRPr lang="en-GB"/>
          </a:p>
        </p:txBody>
      </p:sp>
    </p:spTree>
    <p:extLst>
      <p:ext uri="{BB962C8B-B14F-4D97-AF65-F5344CB8AC3E}">
        <p14:creationId xmlns:p14="http://schemas.microsoft.com/office/powerpoint/2010/main" val="50814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a:ln/>
        </p:spPr>
      </p:sp>
      <p:sp>
        <p:nvSpPr>
          <p:cNvPr id="41987" name="Notes Placeholder 2"/>
          <p:cNvSpPr>
            <a:spLocks noGrp="1"/>
          </p:cNvSpPr>
          <p:nvPr>
            <p:ph type="body" idx="1"/>
          </p:nvPr>
        </p:nvSpPr>
        <p:spPr>
          <a:noFill/>
          <a:ln/>
        </p:spPr>
        <p:txBody>
          <a:bodyPr/>
          <a:lstStyle/>
          <a:p>
            <a:r>
              <a:rPr lang="en-US" smtClean="0">
                <a:ea typeface="ＭＳ Ｐゴシック" pitchFamily="-84" charset="-128"/>
              </a:rPr>
              <a:t>A</a:t>
            </a:r>
            <a:r>
              <a:rPr lang="en-GB" smtClean="0">
                <a:ea typeface="ＭＳ Ｐゴシック" pitchFamily="-84" charset="-128"/>
              </a:rPr>
              <a:t>t the same time, we are VERY clear from the outset that this is about LONG TERM SUSTAINABLE IMPROVEMENTS</a:t>
            </a:r>
          </a:p>
        </p:txBody>
      </p:sp>
      <p:sp>
        <p:nvSpPr>
          <p:cNvPr id="41988" name="Slide Number Placeholder 3"/>
          <p:cNvSpPr>
            <a:spLocks noGrp="1"/>
          </p:cNvSpPr>
          <p:nvPr>
            <p:ph type="sldNum" sz="quarter" idx="5"/>
          </p:nvPr>
        </p:nvSpPr>
        <p:spPr>
          <a:noFill/>
        </p:spPr>
        <p:txBody>
          <a:bodyPr/>
          <a:lstStyle/>
          <a:p>
            <a:fld id="{C3DECE4F-6EF1-421D-9360-E453E8C76975}" type="slidenum">
              <a:rPr lang="en-GB"/>
              <a:pPr/>
              <a:t>16</a:t>
            </a:fld>
            <a:endParaRPr lang="en-GB"/>
          </a:p>
        </p:txBody>
      </p:sp>
    </p:spTree>
    <p:extLst>
      <p:ext uri="{BB962C8B-B14F-4D97-AF65-F5344CB8AC3E}">
        <p14:creationId xmlns:p14="http://schemas.microsoft.com/office/powerpoint/2010/main" val="1283523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a:ln/>
        </p:spPr>
      </p:sp>
      <p:sp>
        <p:nvSpPr>
          <p:cNvPr id="44035" name="Notes Placeholder 2"/>
          <p:cNvSpPr>
            <a:spLocks noGrp="1"/>
          </p:cNvSpPr>
          <p:nvPr>
            <p:ph type="body" idx="1"/>
          </p:nvPr>
        </p:nvSpPr>
        <p:spPr>
          <a:noFill/>
          <a:ln/>
        </p:spPr>
        <p:txBody>
          <a:bodyPr/>
          <a:lstStyle/>
          <a:p>
            <a:r>
              <a:rPr lang="en-GB" smtClean="0">
                <a:ea typeface="ＭＳ Ｐゴシック" pitchFamily="-84" charset="-128"/>
              </a:rPr>
              <a:t>SIMPLE model </a:t>
            </a:r>
          </a:p>
        </p:txBody>
      </p:sp>
      <p:sp>
        <p:nvSpPr>
          <p:cNvPr id="44036" name="Slide Number Placeholder 3"/>
          <p:cNvSpPr>
            <a:spLocks noGrp="1"/>
          </p:cNvSpPr>
          <p:nvPr>
            <p:ph type="sldNum" sz="quarter" idx="5"/>
          </p:nvPr>
        </p:nvSpPr>
        <p:spPr>
          <a:noFill/>
        </p:spPr>
        <p:txBody>
          <a:bodyPr/>
          <a:lstStyle/>
          <a:p>
            <a:fld id="{17068D19-B2D0-4EC0-B69D-909FA7697327}" type="slidenum">
              <a:rPr lang="en-GB"/>
              <a:pPr/>
              <a:t>17</a:t>
            </a:fld>
            <a:endParaRPr lang="en-GB"/>
          </a:p>
        </p:txBody>
      </p:sp>
    </p:spTree>
    <p:extLst>
      <p:ext uri="{BB962C8B-B14F-4D97-AF65-F5344CB8AC3E}">
        <p14:creationId xmlns:p14="http://schemas.microsoft.com/office/powerpoint/2010/main" val="2941131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a:spcBef>
                <a:spcPct val="0"/>
              </a:spcBef>
            </a:pPr>
            <a:endParaRPr lang="en-GB" smtClean="0">
              <a:ea typeface="ＭＳ Ｐゴシック" pitchFamily="-84" charset="-128"/>
            </a:endParaRPr>
          </a:p>
        </p:txBody>
      </p:sp>
      <p:sp>
        <p:nvSpPr>
          <p:cNvPr id="47108" name="Slide Number Placeholder 3"/>
          <p:cNvSpPr>
            <a:spLocks noGrp="1"/>
          </p:cNvSpPr>
          <p:nvPr>
            <p:ph type="sldNum" sz="quarter" idx="5"/>
          </p:nvPr>
        </p:nvSpPr>
        <p:spPr>
          <a:noFill/>
        </p:spPr>
        <p:txBody>
          <a:bodyPr/>
          <a:lstStyle/>
          <a:p>
            <a:fld id="{A902BAED-7252-4D97-8747-E79B20EFC8ED}" type="slidenum">
              <a:rPr lang="en-GB"/>
              <a:pPr/>
              <a:t>19</a:t>
            </a:fld>
            <a:endParaRPr lang="en-GB"/>
          </a:p>
        </p:txBody>
      </p:sp>
      <p:sp>
        <p:nvSpPr>
          <p:cNvPr id="47109" name="Header Placeholder 4"/>
          <p:cNvSpPr>
            <a:spLocks noGrp="1"/>
          </p:cNvSpPr>
          <p:nvPr>
            <p:ph type="hdr" sz="quarter"/>
          </p:nvPr>
        </p:nvSpPr>
        <p:spPr>
          <a:noFill/>
        </p:spPr>
        <p:txBody>
          <a:bodyPr/>
          <a:lstStyle/>
          <a:p>
            <a:r>
              <a:rPr lang="en-GB"/>
              <a:t>APPENDIX 1</a:t>
            </a:r>
          </a:p>
        </p:txBody>
      </p:sp>
    </p:spTree>
    <p:extLst>
      <p:ext uri="{BB962C8B-B14F-4D97-AF65-F5344CB8AC3E}">
        <p14:creationId xmlns:p14="http://schemas.microsoft.com/office/powerpoint/2010/main" val="2871388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a:ln/>
        </p:spPr>
      </p:sp>
      <p:sp>
        <p:nvSpPr>
          <p:cNvPr id="21507" name="Notes Placeholder 2"/>
          <p:cNvSpPr>
            <a:spLocks noGrp="1"/>
          </p:cNvSpPr>
          <p:nvPr>
            <p:ph type="body" idx="1"/>
          </p:nvPr>
        </p:nvSpPr>
        <p:spPr>
          <a:noFill/>
          <a:ln/>
        </p:spPr>
        <p:txBody>
          <a:bodyPr/>
          <a:lstStyle/>
          <a:p>
            <a:r>
              <a:rPr lang="en-GB" smtClean="0">
                <a:ea typeface="ＭＳ Ｐゴシック" pitchFamily="-84" charset="-128"/>
              </a:rPr>
              <a:t>Large organisations who have to provide universal and tailored support across a signigficant geography</a:t>
            </a:r>
          </a:p>
          <a:p>
            <a:r>
              <a:rPr lang="en-GB" smtClean="0">
                <a:ea typeface="ＭＳ Ｐゴシック" pitchFamily="-84" charset="-128"/>
              </a:rPr>
              <a:t>I needed to them to think and act at a local neighbourhood level </a:t>
            </a:r>
            <a:r>
              <a:rPr lang="en-US" smtClean="0">
                <a:ea typeface="ＭＳ Ｐゴシック" pitchFamily="-84" charset="-128"/>
              </a:rPr>
              <a:t>–</a:t>
            </a:r>
            <a:r>
              <a:rPr lang="en-GB" smtClean="0">
                <a:ea typeface="ＭＳ Ｐゴシック" pitchFamily="-84" charset="-128"/>
              </a:rPr>
              <a:t> this has been a huge challenges but one which we are succedding at</a:t>
            </a:r>
          </a:p>
        </p:txBody>
      </p:sp>
      <p:sp>
        <p:nvSpPr>
          <p:cNvPr id="21508" name="Slide Number Placeholder 3"/>
          <p:cNvSpPr>
            <a:spLocks noGrp="1"/>
          </p:cNvSpPr>
          <p:nvPr>
            <p:ph type="sldNum" sz="quarter" idx="5"/>
          </p:nvPr>
        </p:nvSpPr>
        <p:spPr>
          <a:noFill/>
        </p:spPr>
        <p:txBody>
          <a:bodyPr/>
          <a:lstStyle/>
          <a:p>
            <a:fld id="{29E46C6F-6F62-4828-B625-2A016644C561}" type="slidenum">
              <a:rPr lang="en-GB"/>
              <a:pPr/>
              <a:t>3</a:t>
            </a:fld>
            <a:endParaRPr lang="en-GB"/>
          </a:p>
        </p:txBody>
      </p:sp>
    </p:spTree>
    <p:extLst>
      <p:ext uri="{BB962C8B-B14F-4D97-AF65-F5344CB8AC3E}">
        <p14:creationId xmlns:p14="http://schemas.microsoft.com/office/powerpoint/2010/main" val="2085360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a:ln/>
        </p:spPr>
      </p:sp>
      <p:sp>
        <p:nvSpPr>
          <p:cNvPr id="23555" name="Notes Placeholder 2"/>
          <p:cNvSpPr>
            <a:spLocks noGrp="1"/>
          </p:cNvSpPr>
          <p:nvPr>
            <p:ph type="body" idx="1"/>
          </p:nvPr>
        </p:nvSpPr>
        <p:spPr>
          <a:noFill/>
          <a:ln/>
        </p:spPr>
        <p:txBody>
          <a:bodyPr/>
          <a:lstStyle/>
          <a:p>
            <a:r>
              <a:rPr lang="en-GB" smtClean="0">
                <a:ea typeface="ＭＳ Ｐゴシック" pitchFamily="-84" charset="-128"/>
              </a:rPr>
              <a:t>Like everyone else, we are facing a significant change in structures across all sectors</a:t>
            </a:r>
          </a:p>
        </p:txBody>
      </p:sp>
      <p:sp>
        <p:nvSpPr>
          <p:cNvPr id="23556" name="Slide Number Placeholder 3"/>
          <p:cNvSpPr>
            <a:spLocks noGrp="1"/>
          </p:cNvSpPr>
          <p:nvPr>
            <p:ph type="sldNum" sz="quarter" idx="5"/>
          </p:nvPr>
        </p:nvSpPr>
        <p:spPr>
          <a:noFill/>
        </p:spPr>
        <p:txBody>
          <a:bodyPr/>
          <a:lstStyle/>
          <a:p>
            <a:fld id="{72C34E3D-63F6-40C1-8A7D-433808C3D560}" type="slidenum">
              <a:rPr lang="en-GB"/>
              <a:pPr/>
              <a:t>5</a:t>
            </a:fld>
            <a:endParaRPr lang="en-GB"/>
          </a:p>
        </p:txBody>
      </p:sp>
    </p:spTree>
    <p:extLst>
      <p:ext uri="{BB962C8B-B14F-4D97-AF65-F5344CB8AC3E}">
        <p14:creationId xmlns:p14="http://schemas.microsoft.com/office/powerpoint/2010/main" val="541189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a:spcBef>
                <a:spcPct val="0"/>
              </a:spcBef>
            </a:pPr>
            <a:r>
              <a:rPr lang="en-GB" smtClean="0">
                <a:ea typeface="ＭＳ Ｐゴシック" pitchFamily="-84" charset="-128"/>
              </a:rPr>
              <a:t>You will have pre conceptions of T</a:t>
            </a:r>
            <a:r>
              <a:rPr lang="en-US" smtClean="0">
                <a:ea typeface="ＭＳ Ｐゴシック" pitchFamily="-84" charset="-128"/>
              </a:rPr>
              <a:t>w</a:t>
            </a:r>
            <a:r>
              <a:rPr lang="en-GB" smtClean="0">
                <a:ea typeface="ＭＳ Ｐゴシック" pitchFamily="-84" charset="-128"/>
              </a:rPr>
              <a:t>ells about being affleunt, educated and beautiful,. Its true in t</a:t>
            </a:r>
            <a:r>
              <a:rPr lang="en-US" smtClean="0">
                <a:ea typeface="ＭＳ Ｐゴシック" pitchFamily="-84" charset="-128"/>
              </a:rPr>
              <a:t>he</a:t>
            </a:r>
            <a:r>
              <a:rPr lang="en-GB" smtClean="0">
                <a:ea typeface="ＭＳ Ｐゴシック" pitchFamily="-84" charset="-128"/>
              </a:rPr>
              <a:t> main, but however sherwood faces some significant challenges: Population 6,850, with approx 2,700 households.</a:t>
            </a:r>
          </a:p>
          <a:p>
            <a:pPr>
              <a:spcBef>
                <a:spcPct val="0"/>
              </a:spcBef>
            </a:pPr>
            <a:endParaRPr lang="en-GB" smtClean="0">
              <a:ea typeface="ＭＳ Ｐゴシック" pitchFamily="-84" charset="-128"/>
            </a:endParaRPr>
          </a:p>
          <a:p>
            <a:pPr>
              <a:spcBef>
                <a:spcPct val="0"/>
              </a:spcBef>
            </a:pPr>
            <a:r>
              <a:rPr lang="en-US" smtClean="0">
                <a:ea typeface="ＭＳ Ｐゴシック" pitchFamily="-84" charset="-128"/>
              </a:rPr>
              <a:t>K</a:t>
            </a:r>
            <a:r>
              <a:rPr lang="en-GB" smtClean="0">
                <a:ea typeface="ＭＳ Ｐゴシック" pitchFamily="-84" charset="-128"/>
              </a:rPr>
              <a:t>ey stats:</a:t>
            </a:r>
          </a:p>
          <a:p>
            <a:pPr>
              <a:spcBef>
                <a:spcPct val="0"/>
              </a:spcBef>
            </a:pPr>
            <a:endParaRPr lang="en-GB" smtClean="0">
              <a:ea typeface="ＭＳ Ｐゴシック" pitchFamily="-84" charset="-128"/>
            </a:endParaRPr>
          </a:p>
          <a:p>
            <a:pPr>
              <a:spcBef>
                <a:spcPct val="0"/>
              </a:spcBef>
            </a:pPr>
            <a:endParaRPr lang="en-GB" smtClean="0">
              <a:ea typeface="ＭＳ Ｐゴシック" pitchFamily="-84" charset="-128"/>
            </a:endParaRPr>
          </a:p>
          <a:p>
            <a:pPr>
              <a:spcBef>
                <a:spcPct val="0"/>
              </a:spcBef>
            </a:pPr>
            <a:r>
              <a:rPr lang="en-GB" smtClean="0">
                <a:ea typeface="ＭＳ Ｐゴシック" pitchFamily="-84" charset="-128"/>
              </a:rPr>
              <a:t>Highest concerntation of social housing in the borough, with 77% of social housing tenants in recepit of housing benefit</a:t>
            </a:r>
          </a:p>
          <a:p>
            <a:pPr>
              <a:spcBef>
                <a:spcPct val="0"/>
              </a:spcBef>
            </a:pPr>
            <a:r>
              <a:rPr lang="en-GB" smtClean="0">
                <a:ea typeface="ＭＳ Ｐゴシック" pitchFamily="-84" charset="-128"/>
              </a:rPr>
              <a:t>Higest proportion of lone parents in the borough</a:t>
            </a:r>
          </a:p>
          <a:p>
            <a:pPr>
              <a:spcBef>
                <a:spcPct val="0"/>
              </a:spcBef>
            </a:pPr>
            <a:r>
              <a:rPr lang="en-GB" smtClean="0">
                <a:ea typeface="ＭＳ Ｐゴシック" pitchFamily="-84" charset="-128"/>
              </a:rPr>
              <a:t>800 p</a:t>
            </a:r>
            <a:r>
              <a:rPr lang="en-US" smtClean="0">
                <a:ea typeface="ＭＳ Ｐゴシック" pitchFamily="-84" charset="-128"/>
              </a:rPr>
              <a:t>eo</a:t>
            </a:r>
            <a:r>
              <a:rPr lang="en-GB" smtClean="0">
                <a:ea typeface="ＭＳ Ｐゴシック" pitchFamily="-84" charset="-128"/>
              </a:rPr>
              <a:t>ple of working age on some form of benefit</a:t>
            </a:r>
          </a:p>
          <a:p>
            <a:pPr>
              <a:spcBef>
                <a:spcPct val="0"/>
              </a:spcBef>
            </a:pPr>
            <a:r>
              <a:rPr lang="en-US" smtClean="0">
                <a:ea typeface="ＭＳ Ｐゴシック" pitchFamily="-84" charset="-128"/>
              </a:rPr>
              <a:t>O</a:t>
            </a:r>
            <a:r>
              <a:rPr lang="en-GB" smtClean="0">
                <a:ea typeface="ＭＳ Ｐゴシック" pitchFamily="-84" charset="-128"/>
              </a:rPr>
              <a:t>ne LSOA fetures among 20% most income deprived nationallu</a:t>
            </a:r>
          </a:p>
          <a:p>
            <a:pPr>
              <a:spcBef>
                <a:spcPct val="0"/>
              </a:spcBef>
            </a:pPr>
            <a:r>
              <a:rPr lang="en-US" smtClean="0">
                <a:ea typeface="ＭＳ Ｐゴシック" pitchFamily="-84" charset="-128"/>
              </a:rPr>
              <a:t>O</a:t>
            </a:r>
            <a:r>
              <a:rPr lang="en-GB" smtClean="0">
                <a:ea typeface="ＭＳ Ｐゴシック" pitchFamily="-84" charset="-128"/>
              </a:rPr>
              <a:t>ne LSOA among 20% most income deprived affecting children nationally and Kent</a:t>
            </a:r>
          </a:p>
          <a:p>
            <a:pPr>
              <a:spcBef>
                <a:spcPct val="0"/>
              </a:spcBef>
            </a:pPr>
            <a:r>
              <a:rPr lang="en-GB" smtClean="0">
                <a:ea typeface="ＭＳ Ｐゴシック" pitchFamily="-84" charset="-128"/>
              </a:rPr>
              <a:t>High levels of rerded crime</a:t>
            </a:r>
          </a:p>
          <a:p>
            <a:pPr>
              <a:spcBef>
                <a:spcPct val="0"/>
              </a:spcBef>
            </a:pPr>
            <a:r>
              <a:rPr lang="en-US" smtClean="0">
                <a:ea typeface="ＭＳ Ｐゴシック" pitchFamily="-84" charset="-128"/>
              </a:rPr>
              <a:t>H</a:t>
            </a:r>
            <a:r>
              <a:rPr lang="en-GB" smtClean="0">
                <a:ea typeface="ＭＳ Ｐゴシック" pitchFamily="-84" charset="-128"/>
              </a:rPr>
              <a:t>ighest levels of alcholo and drug addmissions to hospital</a:t>
            </a:r>
          </a:p>
          <a:p>
            <a:pPr>
              <a:spcBef>
                <a:spcPct val="0"/>
              </a:spcBef>
            </a:pPr>
            <a:r>
              <a:rPr lang="en-GB" smtClean="0">
                <a:ea typeface="ＭＳ Ｐゴシック" pitchFamily="-84" charset="-128"/>
              </a:rPr>
              <a:t>Hihgest rates of obesity in the borough</a:t>
            </a:r>
          </a:p>
          <a:p>
            <a:pPr>
              <a:spcBef>
                <a:spcPct val="0"/>
              </a:spcBef>
            </a:pPr>
            <a:endParaRPr lang="en-GB" smtClean="0">
              <a:ea typeface="ＭＳ Ｐゴシック" pitchFamily="-84" charset="-128"/>
            </a:endParaRPr>
          </a:p>
          <a:p>
            <a:pPr>
              <a:spcBef>
                <a:spcPct val="0"/>
              </a:spcBef>
            </a:pPr>
            <a:endParaRPr lang="en-GB" smtClean="0">
              <a:ea typeface="ＭＳ Ｐゴシック" pitchFamily="-84" charset="-128"/>
            </a:endParaRPr>
          </a:p>
        </p:txBody>
      </p:sp>
      <p:sp>
        <p:nvSpPr>
          <p:cNvPr id="26628" name="Slide Number Placeholder 3"/>
          <p:cNvSpPr>
            <a:spLocks noGrp="1"/>
          </p:cNvSpPr>
          <p:nvPr>
            <p:ph type="sldNum" sz="quarter" idx="5"/>
          </p:nvPr>
        </p:nvSpPr>
        <p:spPr>
          <a:noFill/>
        </p:spPr>
        <p:txBody>
          <a:bodyPr/>
          <a:lstStyle/>
          <a:p>
            <a:fld id="{0D95C6B3-75CD-4795-AFE3-686C07FFB029}" type="slidenum">
              <a:rPr lang="en-GB"/>
              <a:pPr/>
              <a:t>7</a:t>
            </a:fld>
            <a:endParaRPr lang="en-GB"/>
          </a:p>
        </p:txBody>
      </p:sp>
    </p:spTree>
    <p:extLst>
      <p:ext uri="{BB962C8B-B14F-4D97-AF65-F5344CB8AC3E}">
        <p14:creationId xmlns:p14="http://schemas.microsoft.com/office/powerpoint/2010/main" val="1723574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a:ln/>
        </p:spPr>
      </p:sp>
      <p:sp>
        <p:nvSpPr>
          <p:cNvPr id="28675" name="Notes Placeholder 2"/>
          <p:cNvSpPr>
            <a:spLocks noGrp="1"/>
          </p:cNvSpPr>
          <p:nvPr>
            <p:ph type="body" idx="1"/>
          </p:nvPr>
        </p:nvSpPr>
        <p:spPr>
          <a:noFill/>
          <a:ln/>
        </p:spPr>
        <p:txBody>
          <a:bodyPr/>
          <a:lstStyle/>
          <a:p>
            <a:r>
              <a:rPr lang="en-US" smtClean="0">
                <a:ea typeface="ＭＳ Ｐゴシック" pitchFamily="-84" charset="-128"/>
              </a:rPr>
              <a:t>O</a:t>
            </a:r>
            <a:r>
              <a:rPr lang="en-GB" smtClean="0">
                <a:ea typeface="ＭＳ Ｐゴシック" pitchFamily="-84" charset="-128"/>
              </a:rPr>
              <a:t>n the positive side, we have:</a:t>
            </a:r>
          </a:p>
          <a:p>
            <a:endParaRPr lang="en-GB" smtClean="0">
              <a:ea typeface="ＭＳ Ｐゴシック" pitchFamily="-84" charset="-128"/>
            </a:endParaRPr>
          </a:p>
          <a:p>
            <a:r>
              <a:rPr lang="en-GB" smtClean="0">
                <a:ea typeface="ＭＳ Ｐゴシック" pitchFamily="-84" charset="-128"/>
              </a:rPr>
              <a:t>PSB </a:t>
            </a:r>
            <a:r>
              <a:rPr lang="en-US" smtClean="0">
                <a:ea typeface="ＭＳ Ｐゴシック" pitchFamily="-84" charset="-128"/>
              </a:rPr>
              <a:t>–</a:t>
            </a:r>
            <a:r>
              <a:rPr lang="en-GB" smtClean="0">
                <a:ea typeface="ＭＳ Ｐゴシック" pitchFamily="-84" charset="-128"/>
              </a:rPr>
              <a:t> C</a:t>
            </a:r>
            <a:r>
              <a:rPr lang="en-US" smtClean="0">
                <a:ea typeface="ＭＳ Ｐゴシック" pitchFamily="-84" charset="-128"/>
              </a:rPr>
              <a:t>e</a:t>
            </a:r>
            <a:r>
              <a:rPr lang="en-GB" smtClean="0">
                <a:ea typeface="ＭＳ Ｐゴシック" pitchFamily="-84" charset="-128"/>
              </a:rPr>
              <a:t>xec level of 7 years</a:t>
            </a:r>
          </a:p>
          <a:p>
            <a:endParaRPr lang="en-GB" smtClean="0">
              <a:ea typeface="ＭＳ Ｐゴシック" pitchFamily="-84" charset="-128"/>
            </a:endParaRPr>
          </a:p>
        </p:txBody>
      </p:sp>
      <p:sp>
        <p:nvSpPr>
          <p:cNvPr id="28676" name="Slide Number Placeholder 3"/>
          <p:cNvSpPr>
            <a:spLocks noGrp="1"/>
          </p:cNvSpPr>
          <p:nvPr>
            <p:ph type="sldNum" sz="quarter" idx="5"/>
          </p:nvPr>
        </p:nvSpPr>
        <p:spPr>
          <a:noFill/>
        </p:spPr>
        <p:txBody>
          <a:bodyPr/>
          <a:lstStyle/>
          <a:p>
            <a:fld id="{958CCA27-3FD2-4265-8823-97E5B965D9AE}" type="slidenum">
              <a:rPr lang="en-GB"/>
              <a:pPr/>
              <a:t>8</a:t>
            </a:fld>
            <a:endParaRPr lang="en-GB"/>
          </a:p>
        </p:txBody>
      </p:sp>
    </p:spTree>
    <p:extLst>
      <p:ext uri="{BB962C8B-B14F-4D97-AF65-F5344CB8AC3E}">
        <p14:creationId xmlns:p14="http://schemas.microsoft.com/office/powerpoint/2010/main" val="637880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a:ln/>
        </p:spPr>
      </p:sp>
      <p:sp>
        <p:nvSpPr>
          <p:cNvPr id="30723" name="Notes Placeholder 2"/>
          <p:cNvSpPr>
            <a:spLocks noGrp="1"/>
          </p:cNvSpPr>
          <p:nvPr>
            <p:ph type="body" idx="1"/>
          </p:nvPr>
        </p:nvSpPr>
        <p:spPr>
          <a:noFill/>
          <a:ln/>
        </p:spPr>
        <p:txBody>
          <a:bodyPr/>
          <a:lstStyle/>
          <a:p>
            <a:r>
              <a:rPr lang="en-GB" smtClean="0">
                <a:ea typeface="ＭＳ Ｐゴシック" pitchFamily="-84" charset="-128"/>
              </a:rPr>
              <a:t>We could have easily tried to come up with a new approach, but this would not have been genuine, we wanted to get on the ground, because something in our approah was not right despite working hard in</a:t>
            </a:r>
            <a:r>
              <a:rPr lang="en-US" smtClean="0">
                <a:ea typeface="ＭＳ Ｐゴシック" pitchFamily="-84" charset="-128"/>
              </a:rPr>
              <a:t> </a:t>
            </a:r>
            <a:r>
              <a:rPr lang="en-GB" smtClean="0">
                <a:ea typeface="ＭＳ Ｐゴシック" pitchFamily="-84" charset="-128"/>
              </a:rPr>
              <a:t>the nieighbourhood</a:t>
            </a:r>
          </a:p>
        </p:txBody>
      </p:sp>
      <p:sp>
        <p:nvSpPr>
          <p:cNvPr id="30724" name="Slide Number Placeholder 3"/>
          <p:cNvSpPr>
            <a:spLocks noGrp="1"/>
          </p:cNvSpPr>
          <p:nvPr>
            <p:ph type="sldNum" sz="quarter" idx="5"/>
          </p:nvPr>
        </p:nvSpPr>
        <p:spPr>
          <a:noFill/>
        </p:spPr>
        <p:txBody>
          <a:bodyPr/>
          <a:lstStyle/>
          <a:p>
            <a:fld id="{2B2B0425-F4B8-4710-BFEC-4BC6251560AC}" type="slidenum">
              <a:rPr lang="en-GB"/>
              <a:pPr/>
              <a:t>9</a:t>
            </a:fld>
            <a:endParaRPr lang="en-GB"/>
          </a:p>
        </p:txBody>
      </p:sp>
    </p:spTree>
    <p:extLst>
      <p:ext uri="{BB962C8B-B14F-4D97-AF65-F5344CB8AC3E}">
        <p14:creationId xmlns:p14="http://schemas.microsoft.com/office/powerpoint/2010/main" val="1157584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a:ln/>
        </p:spPr>
      </p:sp>
      <p:sp>
        <p:nvSpPr>
          <p:cNvPr id="34819" name="Notes Placeholder 2"/>
          <p:cNvSpPr>
            <a:spLocks noGrp="1"/>
          </p:cNvSpPr>
          <p:nvPr>
            <p:ph type="body" idx="1"/>
          </p:nvPr>
        </p:nvSpPr>
        <p:spPr>
          <a:noFill/>
          <a:ln/>
        </p:spPr>
        <p:txBody>
          <a:bodyPr/>
          <a:lstStyle/>
          <a:p>
            <a:endParaRPr lang="en-GB" smtClean="0">
              <a:ea typeface="ＭＳ Ｐゴシック" pitchFamily="-84" charset="-128"/>
            </a:endParaRPr>
          </a:p>
        </p:txBody>
      </p:sp>
      <p:sp>
        <p:nvSpPr>
          <p:cNvPr id="34820" name="Slide Number Placeholder 3"/>
          <p:cNvSpPr>
            <a:spLocks noGrp="1"/>
          </p:cNvSpPr>
          <p:nvPr>
            <p:ph type="sldNum" sz="quarter" idx="5"/>
          </p:nvPr>
        </p:nvSpPr>
        <p:spPr>
          <a:noFill/>
        </p:spPr>
        <p:txBody>
          <a:bodyPr/>
          <a:lstStyle/>
          <a:p>
            <a:fld id="{62A07551-4C28-4B06-9E1D-FF0F4145F39F}" type="slidenum">
              <a:rPr lang="en-GB"/>
              <a:pPr/>
              <a:t>12</a:t>
            </a:fld>
            <a:endParaRPr lang="en-GB"/>
          </a:p>
        </p:txBody>
      </p:sp>
    </p:spTree>
    <p:extLst>
      <p:ext uri="{BB962C8B-B14F-4D97-AF65-F5344CB8AC3E}">
        <p14:creationId xmlns:p14="http://schemas.microsoft.com/office/powerpoint/2010/main" val="338686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a:ln/>
        </p:spPr>
      </p:sp>
      <p:sp>
        <p:nvSpPr>
          <p:cNvPr id="37891" name="Notes Placeholder 2"/>
          <p:cNvSpPr>
            <a:spLocks noGrp="1"/>
          </p:cNvSpPr>
          <p:nvPr>
            <p:ph type="body" idx="1"/>
          </p:nvPr>
        </p:nvSpPr>
        <p:spPr>
          <a:noFill/>
          <a:ln/>
        </p:spPr>
        <p:txBody>
          <a:bodyPr/>
          <a:lstStyle/>
          <a:p>
            <a:r>
              <a:rPr lang="en-GB" smtClean="0">
                <a:ea typeface="ＭＳ Ｐゴシック" pitchFamily="-84" charset="-128"/>
              </a:rPr>
              <a:t>Significant work to undertstand current cost of support and interventions.£35 m annually and we simply cannot sustain this across a population of under 7,000</a:t>
            </a:r>
          </a:p>
        </p:txBody>
      </p:sp>
      <p:sp>
        <p:nvSpPr>
          <p:cNvPr id="37892" name="Slide Number Placeholder 3"/>
          <p:cNvSpPr>
            <a:spLocks noGrp="1"/>
          </p:cNvSpPr>
          <p:nvPr>
            <p:ph type="sldNum" sz="quarter" idx="5"/>
          </p:nvPr>
        </p:nvSpPr>
        <p:spPr>
          <a:noFill/>
        </p:spPr>
        <p:txBody>
          <a:bodyPr/>
          <a:lstStyle/>
          <a:p>
            <a:fld id="{809A2144-F9B9-49D0-8284-93EFF5FCFFB9}" type="slidenum">
              <a:rPr lang="en-GB"/>
              <a:pPr/>
              <a:t>14</a:t>
            </a:fld>
            <a:endParaRPr lang="en-GB"/>
          </a:p>
        </p:txBody>
      </p:sp>
    </p:spTree>
    <p:extLst>
      <p:ext uri="{BB962C8B-B14F-4D97-AF65-F5344CB8AC3E}">
        <p14:creationId xmlns:p14="http://schemas.microsoft.com/office/powerpoint/2010/main" val="2432592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a:ln/>
        </p:spPr>
      </p:sp>
      <p:sp>
        <p:nvSpPr>
          <p:cNvPr id="39939" name="Notes Placeholder 2"/>
          <p:cNvSpPr>
            <a:spLocks noGrp="1"/>
          </p:cNvSpPr>
          <p:nvPr>
            <p:ph type="body" idx="1"/>
          </p:nvPr>
        </p:nvSpPr>
        <p:spPr>
          <a:noFill/>
          <a:ln/>
        </p:spPr>
        <p:txBody>
          <a:bodyPr/>
          <a:lstStyle/>
          <a:p>
            <a:r>
              <a:rPr lang="en-GB" smtClean="0">
                <a:ea typeface="ＭＳ Ｐゴシック" pitchFamily="-84" charset="-128"/>
              </a:rPr>
              <a:t>We have spent time examining our approach in terms of developing our CBA approach and we have worked across all our partners to identufy the BIG ticket items, where we know the LARGEST expenditure is taking place, as well as IDENTIFYING MULTI AGENCY deliiverable. </a:t>
            </a:r>
            <a:r>
              <a:rPr lang="en-US" smtClean="0">
                <a:ea typeface="ＭＳ Ｐゴシック" pitchFamily="-84" charset="-128"/>
              </a:rPr>
              <a:t>W</a:t>
            </a:r>
            <a:r>
              <a:rPr lang="en-GB" smtClean="0">
                <a:ea typeface="ＭＳ Ｐゴシック" pitchFamily="-84" charset="-128"/>
              </a:rPr>
              <a:t>e know we can undertaken BASELINE AND PROJECT LONG TERM SAVINGS based on these. </a:t>
            </a:r>
          </a:p>
        </p:txBody>
      </p:sp>
      <p:sp>
        <p:nvSpPr>
          <p:cNvPr id="39940" name="Slide Number Placeholder 3"/>
          <p:cNvSpPr>
            <a:spLocks noGrp="1"/>
          </p:cNvSpPr>
          <p:nvPr>
            <p:ph type="sldNum" sz="quarter" idx="5"/>
          </p:nvPr>
        </p:nvSpPr>
        <p:spPr>
          <a:noFill/>
        </p:spPr>
        <p:txBody>
          <a:bodyPr/>
          <a:lstStyle/>
          <a:p>
            <a:fld id="{98EAB956-358E-4DBF-8A38-D3599D541B29}" type="slidenum">
              <a:rPr lang="en-GB"/>
              <a:pPr/>
              <a:t>15</a:t>
            </a:fld>
            <a:endParaRPr lang="en-GB"/>
          </a:p>
        </p:txBody>
      </p:sp>
    </p:spTree>
    <p:extLst>
      <p:ext uri="{BB962C8B-B14F-4D97-AF65-F5344CB8AC3E}">
        <p14:creationId xmlns:p14="http://schemas.microsoft.com/office/powerpoint/2010/main" val="2864440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GB"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pitchFamily="-84" charset="-128"/>
        </a:defRPr>
      </a:lvl1pPr>
      <a:lvl2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pitchFamily="-84" charset="-128"/>
        </a:defRPr>
      </a:lvl2pPr>
      <a:lvl3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pitchFamily="-84" charset="-128"/>
        </a:defRPr>
      </a:lvl3pPr>
      <a:lvl4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pitchFamily="-84" charset="-128"/>
        </a:defRPr>
      </a:lvl4pPr>
      <a:lvl5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pitchFamily="-84" charset="-128"/>
        </a:defRPr>
      </a:lvl5pPr>
      <a:lvl6pPr marL="457200" algn="ctr" rtl="0" fontAlgn="base">
        <a:spcBef>
          <a:spcPct val="0"/>
        </a:spcBef>
        <a:spcAft>
          <a:spcPct val="0"/>
        </a:spcAft>
        <a:defRPr sz="4400">
          <a:solidFill>
            <a:schemeClr val="tx2"/>
          </a:solidFill>
          <a:latin typeface="Arial" charset="0"/>
          <a:ea typeface="ＭＳ Ｐゴシック" pitchFamily="-80" charset="-128"/>
        </a:defRPr>
      </a:lvl6pPr>
      <a:lvl7pPr marL="914400" algn="ctr" rtl="0" fontAlgn="base">
        <a:spcBef>
          <a:spcPct val="0"/>
        </a:spcBef>
        <a:spcAft>
          <a:spcPct val="0"/>
        </a:spcAft>
        <a:defRPr sz="4400">
          <a:solidFill>
            <a:schemeClr val="tx2"/>
          </a:solidFill>
          <a:latin typeface="Arial" charset="0"/>
          <a:ea typeface="ＭＳ Ｐゴシック" pitchFamily="-80" charset="-128"/>
        </a:defRPr>
      </a:lvl7pPr>
      <a:lvl8pPr marL="1371600" algn="ctr" rtl="0" fontAlgn="base">
        <a:spcBef>
          <a:spcPct val="0"/>
        </a:spcBef>
        <a:spcAft>
          <a:spcPct val="0"/>
        </a:spcAft>
        <a:defRPr sz="4400">
          <a:solidFill>
            <a:schemeClr val="tx2"/>
          </a:solidFill>
          <a:latin typeface="Arial" charset="0"/>
          <a:ea typeface="ＭＳ Ｐゴシック" pitchFamily="-80" charset="-128"/>
        </a:defRPr>
      </a:lvl8pPr>
      <a:lvl9pPr marL="1828800" algn="ctr" rtl="0" fontAlgn="base">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84"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jpe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7.jpeg"/><Relationship Id="rId5" Type="http://schemas.openxmlformats.org/officeDocument/2006/relationships/diagramLayout" Target="../diagrams/layout1.xml"/><Relationship Id="rId10" Type="http://schemas.openxmlformats.org/officeDocument/2006/relationships/image" Target="../media/image16.jpeg"/><Relationship Id="rId4" Type="http://schemas.openxmlformats.org/officeDocument/2006/relationships/diagramData" Target="../diagrams/data1.xml"/><Relationship Id="rId9"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bwMode="auto">
          <a:xfrm>
            <a:off x="611188" y="2997200"/>
            <a:ext cx="7772400" cy="1008063"/>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GB" sz="4800" b="1" smtClean="0"/>
              <a:t>The Sherwood Pilot</a:t>
            </a:r>
            <a:endParaRPr lang="en-GB" sz="4800" smtClean="0"/>
          </a:p>
        </p:txBody>
      </p:sp>
      <p:sp>
        <p:nvSpPr>
          <p:cNvPr id="17411" name="Rectangle 3"/>
          <p:cNvSpPr>
            <a:spLocks noGrp="1" noChangeArrowheads="1"/>
          </p:cNvSpPr>
          <p:nvPr>
            <p:ph type="subTitle" idx="1"/>
          </p:nvPr>
        </p:nvSpPr>
        <p:spPr bwMode="auto">
          <a:xfrm>
            <a:off x="1371600" y="4076700"/>
            <a:ext cx="6400800" cy="1512888"/>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GB" smtClean="0"/>
              <a:t>Nazeya Hussain</a:t>
            </a:r>
          </a:p>
          <a:p>
            <a:pPr>
              <a:lnSpc>
                <a:spcPct val="90000"/>
              </a:lnSpc>
            </a:pPr>
            <a:r>
              <a:rPr lang="en-GB" smtClean="0"/>
              <a:t>Head of Customers, Policy and Partnerships</a:t>
            </a:r>
          </a:p>
        </p:txBody>
      </p:sp>
      <p:pic>
        <p:nvPicPr>
          <p:cNvPr id="17412" name="Picture 4"/>
          <p:cNvPicPr>
            <a:picLocks noChangeAspect="1" noChangeArrowheads="1"/>
          </p:cNvPicPr>
          <p:nvPr/>
        </p:nvPicPr>
        <p:blipFill>
          <a:blip r:embed="rId3" cstate="print"/>
          <a:srcRect/>
          <a:stretch>
            <a:fillRect/>
          </a:stretch>
        </p:blipFill>
        <p:spPr bwMode="auto">
          <a:xfrm>
            <a:off x="4932040" y="1772816"/>
            <a:ext cx="1905000" cy="828675"/>
          </a:xfrm>
          <a:prstGeom prst="rect">
            <a:avLst/>
          </a:prstGeom>
          <a:noFill/>
          <a:ln w="9525">
            <a:noFill/>
            <a:miter lim="800000"/>
            <a:headEnd/>
            <a:tailEnd/>
          </a:ln>
        </p:spPr>
      </p:pic>
      <p:pic>
        <p:nvPicPr>
          <p:cNvPr id="17413" name="Picture 5"/>
          <p:cNvPicPr>
            <a:picLocks noChangeAspect="1" noChangeArrowheads="1"/>
          </p:cNvPicPr>
          <p:nvPr/>
        </p:nvPicPr>
        <p:blipFill>
          <a:blip r:embed="rId4" cstate="print"/>
          <a:srcRect/>
          <a:stretch>
            <a:fillRect/>
          </a:stretch>
        </p:blipFill>
        <p:spPr bwMode="auto">
          <a:xfrm>
            <a:off x="5508625" y="476250"/>
            <a:ext cx="1263650" cy="828675"/>
          </a:xfrm>
          <a:prstGeom prst="rect">
            <a:avLst/>
          </a:prstGeom>
          <a:noFill/>
          <a:ln w="9525">
            <a:noFill/>
            <a:miter lim="800000"/>
            <a:headEnd/>
            <a:tailEnd/>
          </a:ln>
        </p:spPr>
      </p:pic>
      <p:pic>
        <p:nvPicPr>
          <p:cNvPr id="17414" name="Picture 6"/>
          <p:cNvPicPr>
            <a:picLocks noChangeAspect="1" noChangeArrowheads="1"/>
          </p:cNvPicPr>
          <p:nvPr/>
        </p:nvPicPr>
        <p:blipFill>
          <a:blip r:embed="rId5" cstate="print"/>
          <a:srcRect/>
          <a:stretch>
            <a:fillRect/>
          </a:stretch>
        </p:blipFill>
        <p:spPr bwMode="auto">
          <a:xfrm>
            <a:off x="683568" y="1700808"/>
            <a:ext cx="1638300" cy="828675"/>
          </a:xfrm>
          <a:prstGeom prst="rect">
            <a:avLst/>
          </a:prstGeom>
          <a:noFill/>
          <a:ln w="9525">
            <a:noFill/>
            <a:miter lim="800000"/>
            <a:headEnd/>
            <a:tailEnd/>
          </a:ln>
        </p:spPr>
      </p:pic>
      <p:pic>
        <p:nvPicPr>
          <p:cNvPr id="17415" name="Picture 7"/>
          <p:cNvPicPr>
            <a:picLocks noChangeAspect="1" noChangeArrowheads="1"/>
          </p:cNvPicPr>
          <p:nvPr/>
        </p:nvPicPr>
        <p:blipFill>
          <a:blip r:embed="rId6" cstate="print"/>
          <a:srcRect/>
          <a:stretch>
            <a:fillRect/>
          </a:stretch>
        </p:blipFill>
        <p:spPr bwMode="auto">
          <a:xfrm>
            <a:off x="3131840" y="1772816"/>
            <a:ext cx="1322388" cy="828675"/>
          </a:xfrm>
          <a:prstGeom prst="rect">
            <a:avLst/>
          </a:prstGeom>
          <a:noFill/>
          <a:ln w="9525">
            <a:noFill/>
            <a:miter lim="800000"/>
            <a:headEnd/>
            <a:tailEnd/>
          </a:ln>
        </p:spPr>
      </p:pic>
      <p:pic>
        <p:nvPicPr>
          <p:cNvPr id="17416" name="uctlNavigationOptions_imgNavPartnerLogo" descr="Jobcentre Plus, Department for Work and Pensions"/>
          <p:cNvPicPr>
            <a:picLocks noChangeAspect="1" noChangeArrowheads="1"/>
          </p:cNvPicPr>
          <p:nvPr/>
        </p:nvPicPr>
        <p:blipFill>
          <a:blip r:embed="rId7" cstate="print"/>
          <a:srcRect/>
          <a:stretch>
            <a:fillRect/>
          </a:stretch>
        </p:blipFill>
        <p:spPr bwMode="auto">
          <a:xfrm>
            <a:off x="3419475" y="476250"/>
            <a:ext cx="1333500" cy="1038225"/>
          </a:xfrm>
          <a:prstGeom prst="rect">
            <a:avLst/>
          </a:prstGeom>
          <a:noFill/>
          <a:ln w="9525">
            <a:noFill/>
            <a:miter lim="800000"/>
            <a:headEnd/>
            <a:tailEnd/>
          </a:ln>
        </p:spPr>
      </p:pic>
      <p:pic>
        <p:nvPicPr>
          <p:cNvPr id="17417" name="Picture 10"/>
          <p:cNvPicPr>
            <a:picLocks noChangeAspect="1" noChangeArrowheads="1"/>
          </p:cNvPicPr>
          <p:nvPr/>
        </p:nvPicPr>
        <p:blipFill>
          <a:blip r:embed="rId8" cstate="print"/>
          <a:srcRect/>
          <a:stretch>
            <a:fillRect/>
          </a:stretch>
        </p:blipFill>
        <p:spPr bwMode="auto">
          <a:xfrm>
            <a:off x="2124075" y="333375"/>
            <a:ext cx="609600" cy="1258888"/>
          </a:xfrm>
          <a:prstGeom prst="rect">
            <a:avLst/>
          </a:prstGeom>
          <a:noFill/>
          <a:ln w="9525">
            <a:noFill/>
            <a:miter lim="800000"/>
            <a:headEnd/>
            <a:tailEnd/>
          </a:ln>
        </p:spPr>
      </p:pic>
      <p:pic>
        <p:nvPicPr>
          <p:cNvPr id="10" name="Picture 9" descr="2188657.jpg"/>
          <p:cNvPicPr>
            <a:picLocks noChangeAspect="1"/>
          </p:cNvPicPr>
          <p:nvPr/>
        </p:nvPicPr>
        <p:blipFill>
          <a:blip r:embed="rId9" cstate="print"/>
          <a:stretch>
            <a:fillRect/>
          </a:stretch>
        </p:blipFill>
        <p:spPr>
          <a:xfrm>
            <a:off x="7236296" y="1772816"/>
            <a:ext cx="1296144" cy="83323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900113" y="274638"/>
            <a:ext cx="6551612" cy="1143000"/>
          </a:xfrm>
          <a:noFill/>
          <a:ln>
            <a:miter lim="800000"/>
            <a:headEnd/>
            <a:tailEnd/>
          </a:ln>
        </p:spPr>
        <p:txBody>
          <a:bodyPr vert="horz" wrap="square" lIns="91440" tIns="45720" rIns="91440" bIns="45720" numCol="1" anchor="t" anchorCtr="0" compatLnSpc="1">
            <a:prstTxWarp prst="textNoShape">
              <a:avLst/>
            </a:prstTxWarp>
          </a:bodyPr>
          <a:lstStyle/>
          <a:p>
            <a:r>
              <a:rPr lang="en-GB" sz="3200" smtClean="0"/>
              <a:t>Key messages from the insight work </a:t>
            </a:r>
          </a:p>
        </p:txBody>
      </p:sp>
      <p:sp>
        <p:nvSpPr>
          <p:cNvPr id="31747" name="Content Placeholder 2"/>
          <p:cNvSpPr>
            <a:spLocks noGrp="1"/>
          </p:cNvSpPr>
          <p:nvPr>
            <p:ph idx="1"/>
          </p:nvPr>
        </p:nvSpPr>
        <p:spPr bwMode="auto">
          <a:xfrm>
            <a:off x="457200" y="1557338"/>
            <a:ext cx="8229600" cy="4895850"/>
          </a:xfrm>
          <a:noFill/>
          <a:ln>
            <a:miter lim="800000"/>
            <a:headEnd/>
            <a:tailEnd/>
          </a:ln>
        </p:spPr>
        <p:txBody>
          <a:bodyPr vert="horz" wrap="square" lIns="91440" tIns="45720" rIns="91440" bIns="45720" numCol="1" anchor="t" anchorCtr="0" compatLnSpc="1">
            <a:prstTxWarp prst="textNoShape">
              <a:avLst/>
            </a:prstTxWarp>
          </a:bodyPr>
          <a:lstStyle/>
          <a:p>
            <a:r>
              <a:rPr lang="en-GB" sz="2600" smtClean="0"/>
              <a:t>Visible minority and an invisible majority</a:t>
            </a:r>
          </a:p>
          <a:p>
            <a:endParaRPr lang="en-GB" sz="2600" smtClean="0"/>
          </a:p>
          <a:p>
            <a:r>
              <a:rPr lang="en-GB" sz="2600" smtClean="0"/>
              <a:t>Public agencies are not helping:</a:t>
            </a:r>
          </a:p>
          <a:p>
            <a:pPr lvl="1"/>
            <a:r>
              <a:rPr lang="en-GB" sz="2000" smtClean="0"/>
              <a:t>Focus on part of the family, not the whole</a:t>
            </a:r>
          </a:p>
          <a:p>
            <a:pPr lvl="1"/>
            <a:r>
              <a:rPr lang="en-GB" sz="2000" smtClean="0"/>
              <a:t>Insufficient coordination e.g. a number of programmes to support people into work </a:t>
            </a:r>
          </a:p>
          <a:p>
            <a:pPr lvl="1"/>
            <a:r>
              <a:rPr lang="en-GB" sz="2000" smtClean="0"/>
              <a:t>Intervene too late, when there is a crisis and therefore more costly and less likely to succeed</a:t>
            </a:r>
          </a:p>
          <a:p>
            <a:pPr lvl="1"/>
            <a:r>
              <a:rPr lang="en-GB" sz="2000" smtClean="0"/>
              <a:t>Multiple assessments and action plans</a:t>
            </a:r>
          </a:p>
          <a:p>
            <a:pPr lvl="1"/>
            <a:r>
              <a:rPr lang="en-GB" sz="2000" smtClean="0"/>
              <a:t>Scope for perverse incentives</a:t>
            </a:r>
          </a:p>
          <a:p>
            <a:pPr lvl="1"/>
            <a:endParaRPr lang="en-GB" sz="2000" smtClean="0"/>
          </a:p>
          <a:p>
            <a:pPr lvl="1"/>
            <a:endParaRPr lang="en-GB" sz="2000" smtClean="0"/>
          </a:p>
          <a:p>
            <a:endParaRPr lang="en-GB"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mtClean="0"/>
              <a:t>Perverse incentives</a:t>
            </a:r>
          </a:p>
        </p:txBody>
      </p:sp>
      <p:pic>
        <p:nvPicPr>
          <p:cNvPr id="32771" name="Picture 4"/>
          <p:cNvPicPr>
            <a:picLocks noGrp="1" noChangeAspect="1" noChangeArrowheads="1"/>
          </p:cNvPicPr>
          <p:nvPr>
            <p:ph idx="1"/>
          </p:nvPr>
        </p:nvPicPr>
        <p:blipFill>
          <a:blip r:embed="rId2" cstate="print"/>
          <a:srcRect/>
          <a:stretch>
            <a:fillRect/>
          </a:stretch>
        </p:blipFill>
        <p:spPr bwMode="auto">
          <a:xfrm>
            <a:off x="755650" y="1268413"/>
            <a:ext cx="7704138" cy="5113337"/>
          </a:xfrm>
          <a:noFill/>
          <a:ln>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mtClean="0"/>
              <a:t>A case study</a:t>
            </a:r>
          </a:p>
        </p:txBody>
      </p:sp>
      <p:pic>
        <p:nvPicPr>
          <p:cNvPr id="33795" name="Picture 4"/>
          <p:cNvPicPr>
            <a:picLocks noGrp="1" noChangeAspect="1" noChangeArrowheads="1"/>
          </p:cNvPicPr>
          <p:nvPr>
            <p:ph idx="1"/>
          </p:nvPr>
        </p:nvPicPr>
        <p:blipFill>
          <a:blip r:embed="rId3" cstate="print"/>
          <a:srcRect/>
          <a:stretch>
            <a:fillRect/>
          </a:stretch>
        </p:blipFill>
        <p:spPr bwMode="auto">
          <a:xfrm>
            <a:off x="468313" y="1557338"/>
            <a:ext cx="8207375" cy="4856162"/>
          </a:xfrm>
          <a:noFill/>
          <a:ln>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457200" y="981075"/>
            <a:ext cx="7859713" cy="863600"/>
          </a:xfrm>
          <a:noFill/>
          <a:ln>
            <a:miter lim="800000"/>
            <a:headEnd/>
            <a:tailEnd/>
          </a:ln>
        </p:spPr>
        <p:txBody>
          <a:bodyPr vert="horz" wrap="square" lIns="91440" tIns="45720" rIns="91440" bIns="45720" numCol="1" anchor="t" anchorCtr="0" compatLnSpc="1">
            <a:prstTxWarp prst="textNoShape">
              <a:avLst/>
            </a:prstTxWarp>
          </a:bodyPr>
          <a:lstStyle/>
          <a:p>
            <a:r>
              <a:rPr lang="en-GB" smtClean="0"/>
              <a:t/>
            </a:r>
            <a:br>
              <a:rPr lang="en-GB" smtClean="0"/>
            </a:br>
            <a:r>
              <a:rPr lang="en-GB" smtClean="0"/>
              <a:t/>
            </a:r>
            <a:br>
              <a:rPr lang="en-GB" smtClean="0"/>
            </a:br>
            <a:r>
              <a:rPr lang="en-GB" smtClean="0"/>
              <a:t>Building the Case for Change</a:t>
            </a:r>
          </a:p>
        </p:txBody>
      </p:sp>
      <p:sp>
        <p:nvSpPr>
          <p:cNvPr id="35843" name="Content Placeholder 2"/>
          <p:cNvSpPr>
            <a:spLocks noGrp="1"/>
          </p:cNvSpPr>
          <p:nvPr>
            <p:ph idx="1"/>
          </p:nvPr>
        </p:nvSpPr>
        <p:spPr bwMode="auto">
          <a:xfrm>
            <a:off x="457200" y="3505200"/>
            <a:ext cx="8229600" cy="2620963"/>
          </a:xfrm>
          <a:noFill/>
          <a:ln>
            <a:miter lim="800000"/>
            <a:headEnd/>
            <a:tailEnd/>
          </a:ln>
        </p:spPr>
        <p:txBody>
          <a:bodyPr vert="horz" wrap="square" lIns="91440" tIns="45720" rIns="91440" bIns="45720" numCol="1" anchor="t" anchorCtr="0" compatLnSpc="1">
            <a:prstTxWarp prst="textNoShape">
              <a:avLst/>
            </a:prstTxWarp>
          </a:bodyPr>
          <a:lstStyle/>
          <a:p>
            <a:pPr>
              <a:buFontTx/>
              <a:buNone/>
            </a:pPr>
            <a:endParaRPr lang="en-GB"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mtClean="0"/>
              <a:t>Resource Mapping</a:t>
            </a:r>
          </a:p>
        </p:txBody>
      </p:sp>
      <p:sp>
        <p:nvSpPr>
          <p:cNvPr id="36867" name="Content Placeholder 2"/>
          <p:cNvSpPr>
            <a:spLocks noGrp="1"/>
          </p:cNvSpPr>
          <p:nvPr>
            <p:ph idx="1"/>
          </p:nvPr>
        </p:nvSpPr>
        <p:spPr bwMode="auto">
          <a:xfrm>
            <a:off x="611188" y="1268413"/>
            <a:ext cx="7921625" cy="4968875"/>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GB" sz="2600" smtClean="0"/>
              <a:t>Four biggest budget holders:</a:t>
            </a:r>
          </a:p>
          <a:p>
            <a:pPr eaLnBrk="1" hangingPunct="1"/>
            <a:r>
              <a:rPr lang="en-GB" sz="2600" smtClean="0"/>
              <a:t>Kent County Council £9.55m</a:t>
            </a:r>
          </a:p>
          <a:p>
            <a:pPr eaLnBrk="1" hangingPunct="1"/>
            <a:r>
              <a:rPr lang="en-GB" sz="2600" smtClean="0"/>
              <a:t>Tunbridge Wells Borough Council £7.8m</a:t>
            </a:r>
          </a:p>
          <a:p>
            <a:pPr eaLnBrk="1" hangingPunct="1"/>
            <a:r>
              <a:rPr lang="en-GB" sz="2600" smtClean="0"/>
              <a:t>National Health Service £5.32m </a:t>
            </a:r>
            <a:r>
              <a:rPr lang="en-GB" sz="1800" smtClean="0"/>
              <a:t>(NB. PCT and Community Health Trust costs still to be added) </a:t>
            </a:r>
          </a:p>
          <a:p>
            <a:pPr eaLnBrk="1" hangingPunct="1"/>
            <a:r>
              <a:rPr lang="en-GB" sz="2600" smtClean="0"/>
              <a:t>Job Centre Plus £5.7m</a:t>
            </a:r>
          </a:p>
          <a:p>
            <a:pPr eaLnBrk="1" hangingPunct="1">
              <a:buFontTx/>
              <a:buNone/>
            </a:pPr>
            <a:endParaRPr lang="en-GB" sz="1600" smtClean="0"/>
          </a:p>
          <a:p>
            <a:pPr eaLnBrk="1" hangingPunct="1">
              <a:buFontTx/>
              <a:buNone/>
            </a:pPr>
            <a:r>
              <a:rPr lang="en-GB" sz="2600" smtClean="0"/>
              <a:t>    </a:t>
            </a:r>
            <a:r>
              <a:rPr lang="en-GB" sz="2400" b="1" smtClean="0">
                <a:solidFill>
                  <a:srgbClr val="7575D1"/>
                </a:solidFill>
              </a:rPr>
              <a:t>A total of over £13m spent on out of work benefits (including housing benefit and Council tax benefit).? Tax. This could be a source of cashable savings BUT how would these be re-invested back </a:t>
            </a:r>
          </a:p>
          <a:p>
            <a:endParaRPr lang="en-GB"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mtClean="0"/>
              <a:t>Costs and Benefits </a:t>
            </a:r>
          </a:p>
        </p:txBody>
      </p:sp>
      <p:sp>
        <p:nvSpPr>
          <p:cNvPr id="38915" name="Content Placeholder 2"/>
          <p:cNvSpPr>
            <a:spLocks noGrp="1"/>
          </p:cNvSpPr>
          <p:nvPr>
            <p:ph idx="1"/>
          </p:nvPr>
        </p:nvSpPr>
        <p:spPr bwMode="auto">
          <a:xfrm>
            <a:off x="457200" y="1341438"/>
            <a:ext cx="8229600" cy="4967287"/>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GB" smtClean="0"/>
              <a:t>Big Ticket Issues:</a:t>
            </a:r>
          </a:p>
          <a:p>
            <a:pPr>
              <a:buFontTx/>
              <a:buChar char="-"/>
            </a:pPr>
            <a:r>
              <a:rPr lang="en-GB" sz="2800" smtClean="0"/>
              <a:t>No of children on Child Protection register due to safeguarding issues</a:t>
            </a:r>
          </a:p>
          <a:p>
            <a:pPr>
              <a:buFontTx/>
              <a:buChar char="-"/>
            </a:pPr>
            <a:r>
              <a:rPr lang="en-GB" sz="2800" smtClean="0"/>
              <a:t>No of ASB incidents</a:t>
            </a:r>
          </a:p>
          <a:p>
            <a:pPr>
              <a:buFontTx/>
              <a:buChar char="-"/>
            </a:pPr>
            <a:r>
              <a:rPr lang="en-GB" sz="2800" smtClean="0"/>
              <a:t>% of WAP on ESA due to underlying mental health conditions</a:t>
            </a:r>
          </a:p>
          <a:p>
            <a:pPr>
              <a:buFontTx/>
              <a:buChar char="-"/>
            </a:pPr>
            <a:r>
              <a:rPr lang="en-GB" sz="2800" smtClean="0"/>
              <a:t>% of WAP on JSA</a:t>
            </a:r>
          </a:p>
          <a:p>
            <a:pPr>
              <a:buFontTx/>
              <a:buChar char="-"/>
            </a:pPr>
            <a:r>
              <a:rPr lang="en-GB" sz="2800" smtClean="0"/>
              <a:t>% of 16-18 yrs NEETS</a:t>
            </a:r>
          </a:p>
          <a:p>
            <a:pPr>
              <a:buFontTx/>
              <a:buChar char="-"/>
            </a:pPr>
            <a:r>
              <a:rPr lang="en-US" sz="2800" smtClean="0"/>
              <a:t>N</a:t>
            </a:r>
            <a:r>
              <a:rPr lang="en-GB" sz="2800" smtClean="0"/>
              <a:t>o of evictions</a:t>
            </a:r>
          </a:p>
          <a:p>
            <a:pPr>
              <a:buFontTx/>
              <a:buChar char="-"/>
            </a:pPr>
            <a:r>
              <a:rPr lang="en-GB" sz="2800" smtClean="0"/>
              <a:t>Hospital admissions relating to drug abuse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827088" y="404813"/>
            <a:ext cx="7129462" cy="1012825"/>
          </a:xfrm>
          <a:noFill/>
          <a:ln>
            <a:miter lim="800000"/>
            <a:headEnd/>
            <a:tailEnd/>
          </a:ln>
        </p:spPr>
        <p:txBody>
          <a:bodyPr vert="horz" wrap="square" lIns="91440" tIns="45720" rIns="91440" bIns="45720" numCol="1" anchor="t" anchorCtr="0" compatLnSpc="1">
            <a:prstTxWarp prst="textNoShape">
              <a:avLst/>
            </a:prstTxWarp>
          </a:bodyPr>
          <a:lstStyle/>
          <a:p>
            <a:r>
              <a:rPr lang="en-GB" smtClean="0"/>
              <a:t>Non Financial Benefits</a:t>
            </a:r>
          </a:p>
        </p:txBody>
      </p:sp>
      <p:sp>
        <p:nvSpPr>
          <p:cNvPr id="40963" name="Content Placeholder 2"/>
          <p:cNvSpPr>
            <a:spLocks noGrp="1"/>
          </p:cNvSpPr>
          <p:nvPr>
            <p:ph idx="1"/>
          </p:nvPr>
        </p:nvSpPr>
        <p:spPr bwMode="auto">
          <a:xfrm>
            <a:off x="611188" y="1484313"/>
            <a:ext cx="8075612" cy="4824412"/>
          </a:xfrm>
          <a:noFill/>
          <a:ln>
            <a:miter lim="800000"/>
            <a:headEnd/>
            <a:tailEnd/>
          </a:ln>
        </p:spPr>
        <p:txBody>
          <a:bodyPr vert="horz" wrap="square" lIns="91440" tIns="45720" rIns="91440" bIns="45720" numCol="1" anchor="t" anchorCtr="0" compatLnSpc="1">
            <a:prstTxWarp prst="textNoShape">
              <a:avLst/>
            </a:prstTxWarp>
          </a:bodyPr>
          <a:lstStyle/>
          <a:p>
            <a:r>
              <a:rPr lang="en-GB" sz="3000" smtClean="0"/>
              <a:t>Sustainable improvements that will address the stubborn and inter-generational societal challenges</a:t>
            </a:r>
          </a:p>
          <a:p>
            <a:r>
              <a:rPr lang="en-GB" sz="3000" smtClean="0"/>
              <a:t>Enhanced family resilience</a:t>
            </a:r>
          </a:p>
          <a:p>
            <a:r>
              <a:rPr lang="en-GB" sz="3000" smtClean="0"/>
              <a:t>Improved economic engagement</a:t>
            </a:r>
          </a:p>
          <a:p>
            <a:r>
              <a:rPr lang="en-GB" sz="3000" smtClean="0"/>
              <a:t>Stronger, safer and healthier communities</a:t>
            </a:r>
          </a:p>
          <a:p>
            <a:r>
              <a:rPr lang="en-GB" sz="3000" smtClean="0"/>
              <a:t>Improved quality of life</a:t>
            </a:r>
          </a:p>
          <a:p>
            <a:r>
              <a:rPr lang="en-GB" sz="3000" smtClean="0"/>
              <a:t>Happier citizens that fulfil their aspirations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457200" y="404813"/>
            <a:ext cx="7138988" cy="1012825"/>
          </a:xfrm>
          <a:noFill/>
          <a:ln>
            <a:miter lim="800000"/>
            <a:headEnd/>
            <a:tailEnd/>
          </a:ln>
        </p:spPr>
        <p:txBody>
          <a:bodyPr vert="horz" wrap="square" lIns="91440" tIns="45720" rIns="91440" bIns="45720" numCol="1" anchor="t" anchorCtr="0" compatLnSpc="1">
            <a:prstTxWarp prst="textNoShape">
              <a:avLst/>
            </a:prstTxWarp>
          </a:bodyPr>
          <a:lstStyle/>
          <a:p>
            <a:r>
              <a:rPr lang="en-GB" smtClean="0"/>
              <a:t>Evaluation</a:t>
            </a:r>
          </a:p>
        </p:txBody>
      </p:sp>
      <p:sp>
        <p:nvSpPr>
          <p:cNvPr id="43011" name="Content Placeholder 2"/>
          <p:cNvSpPr>
            <a:spLocks noGrp="1"/>
          </p:cNvSpPr>
          <p:nvPr>
            <p:ph idx="1"/>
          </p:nvPr>
        </p:nvSpPr>
        <p:spPr bwMode="auto">
          <a:xfrm>
            <a:off x="457200" y="1844675"/>
            <a:ext cx="8229600" cy="4281488"/>
          </a:xfrm>
          <a:noFill/>
          <a:ln>
            <a:miter lim="800000"/>
            <a:headEnd/>
            <a:tailEnd/>
          </a:ln>
        </p:spPr>
        <p:txBody>
          <a:bodyPr vert="horz" wrap="square" lIns="91440" tIns="45720" rIns="91440" bIns="45720" numCol="1" anchor="t" anchorCtr="0" compatLnSpc="1">
            <a:prstTxWarp prst="textNoShape">
              <a:avLst/>
            </a:prstTxWarp>
          </a:bodyPr>
          <a:lstStyle/>
          <a:p>
            <a:r>
              <a:rPr lang="en-GB" smtClean="0"/>
              <a:t>Simple evaluation model that combines the two drivers into a single score:</a:t>
            </a:r>
          </a:p>
          <a:p>
            <a:pPr lvl="1"/>
            <a:r>
              <a:rPr lang="en-GB" smtClean="0"/>
              <a:t>Prediction of life outcomes</a:t>
            </a:r>
          </a:p>
          <a:p>
            <a:pPr lvl="1"/>
            <a:r>
              <a:rPr lang="en-GB" smtClean="0"/>
              <a:t>Cost of existing interventions</a:t>
            </a:r>
          </a:p>
          <a:p>
            <a:pPr lvl="1">
              <a:buFontTx/>
              <a:buNone/>
            </a:pPr>
            <a:endParaRPr lang="en-GB" sz="2400" smtClean="0"/>
          </a:p>
          <a:p>
            <a:r>
              <a:rPr lang="en-GB" smtClean="0"/>
              <a:t>University of Canterbury Christ Church to undertake 2 year longitudinal study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mtClean="0"/>
              <a:t>Making it Happen</a:t>
            </a:r>
          </a:p>
        </p:txBody>
      </p:sp>
      <p:sp>
        <p:nvSpPr>
          <p:cNvPr id="45059"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mtClean="0"/>
              <a:t>Detailed discussions with partners about current spend and outcomes</a:t>
            </a:r>
          </a:p>
          <a:p>
            <a:r>
              <a:rPr lang="en-GB" smtClean="0"/>
              <a:t>Challenging current commissioning </a:t>
            </a:r>
          </a:p>
          <a:p>
            <a:r>
              <a:rPr lang="en-GB" smtClean="0"/>
              <a:t>Front line multi –agency redesign team</a:t>
            </a:r>
          </a:p>
          <a:p>
            <a:r>
              <a:rPr lang="en-GB" smtClean="0"/>
              <a:t>Securing buy in from local stakeholders –GPs and voluntary sector to act as a bridge and referral point </a:t>
            </a:r>
          </a:p>
          <a:p>
            <a:r>
              <a:rPr lang="en-GB" smtClean="0"/>
              <a:t>Strong Governance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8" descr="http://t3.gstatic.com/images?q=tbn:ANd9GcTUgrWluEv4silwUaDUpp2J0XxRerju25TLjZmZmp4BFcG_KMz2"/>
          <p:cNvPicPr>
            <a:picLocks noChangeAspect="1" noChangeArrowheads="1"/>
          </p:cNvPicPr>
          <p:nvPr/>
        </p:nvPicPr>
        <p:blipFill>
          <a:blip r:embed="rId3" cstate="print"/>
          <a:srcRect/>
          <a:stretch>
            <a:fillRect/>
          </a:stretch>
        </p:blipFill>
        <p:spPr bwMode="auto">
          <a:xfrm>
            <a:off x="307975" y="4995863"/>
            <a:ext cx="1457325" cy="1695450"/>
          </a:xfrm>
          <a:prstGeom prst="rect">
            <a:avLst/>
          </a:prstGeom>
          <a:noFill/>
          <a:ln w="9525">
            <a:noFill/>
            <a:miter lim="800000"/>
            <a:headEnd/>
            <a:tailEnd/>
          </a:ln>
        </p:spPr>
      </p:pic>
      <p:sp>
        <p:nvSpPr>
          <p:cNvPr id="46083" name="AutoShape 2" descr="data:image/jpeg;base64,/9j/4AAQSkZJRgABAQAAAQABAAD/2wCEAAkGBhQSEBUUEhIUFBUVFxcYFRQVFxYXFxQYFxcYFxUYGhQYGychFxwjGhQVHy8gJCcpOCwsFx4xNTAqNSYrLCkBCQoKDgwOGg8PGiwkHyItKSwtLy0pKSwsLC0sMCw0LC8tLDYsKSwpLCwsLywsLCwpLCwsLCwsLCwsLCwsKSwsLP/AABEIAKUBMQMBIgACEQEDEQH/xAAcAAABBAMBAAAAAAAAAAAAAAAABAUGBwECAwj/xABKEAACAQIDBAcEBgUKBQUBAAABAgMAEQQSIQUGMUEHEyJRYXGRMoGhsRQjQlJywWKSstHwFzNDU2NzgpOiwkRU0uHxFSU0o7MW/8QAGwEAAgMBAQEAAAAAAAAAAAAAAAMBBAUCBgf/xAA1EQACAQMDAgMGBAYDAQAAAAAAAQIDBBESITEFQRNRYTJxgZHB8CKhsdEGNEJScuEzYvEU/9oADAMBAAIRAxEAPwC8aKKKACiiigAooooAKKKKACiiigAoorhjcSI42Zr2Hdx10/OpSy8ENpLLO9FQzYW1jGxFs+dgOd/Cy95v8KcNq7dyzJ1coyg2cAEi9+1fTUW7qe7eSlgqxu4uOpkgklC+0QPMgfOt6hG8O2hNIAo7KcGF7m4F9OXD4U97vba626krpYKODc7ixOvCiVBqGoI3MZVNHyHyiiiq5bCiiigAooooAKKKb94JCuEnINiIZSCOVkauox1SS8yUsvAybP36VsXPBMqwrEWAkd8uYhgoBDAe0LsLHgKc9v71QYMJ1xbt3yhRmNhbMx8BcVRSEX11HMcLjz5Uv2vvJNNIGZ+yljHHoViAAAADDXQDje/OvST6TDWmuO/3v8TVlZR1Jrj795bO1d8TFjYcMsDSdaFJcHgGYjRQDe1rm5GlPWB2vDMWEUqOUNmCkHLqRr6H0rzw05MmYk5ibluZJ1Jv31O+i3GsuKaMAESISxIOYZOABvwuxpFx0yEKLnF7xXz8/tC6tpGMMrlFr0UUVgGaFFFFABRRRQAUUUUAFFFFABRRRQAUUUwb17QaJUKl7m/ZS9zw107vzpNeqqMHNrOAH+m/au2Fgy3Utmvw7ha/HzpVg5s8at3qCbd9tfjeoTvBj5GldGY5VchRoLd3jwNV7y4dOlqjy+CUTiDEK4BUg3APrw8q6VCNh7QeNxqpLEBhcWIvp5aG9TOSTsEqQdDbmL2qbS6VeDbWGuQOOD2mkpIQ3t4EeHOlVQfdTG2nJJv1htbgFv2tPf31OKmzuHXhl85AKKKKuEBSDbqE4eQAEm3Aa8CDwpcWpom3oizlIxJO66MsK5gvg0hIRT5tUxeGmcyjqi15kPD6XsNOHpXKaTtn3Vq5YEhlK6kWIty+PCs7UhKdXfL2lVrqSbgk8bqNdeGvnWu5rY8+qb39DWBGGRzwa4BvrdbZv2hTxsiT6+L8X7612vhp5Y4SFisouMlwbMFJvm0vpyrlsDEES3ERmIW4UFFI19oZyBfwvzpXiqVNv3lh0XGrFe4n9FMA31wwJWRniccY5I3Dj3KCCPEE1ibfvCLxeTXh9TNr5EprWW3jk20m+CQUUx//ANYp9nD4xh3jDyAerWrnPvYVRnOCxYVQSxZY1AAFydZKnIJZ2JBRUT2fv2cQxXD4V5GAuQZI0sLgX1PiOFOH/qWNPDBRj8WJH+2M1xCcZrMXlHVSnKm9Mlhj3ek20OrMTLMVCMpVszZQQRYi9xyNNbybQYaRYRPEyysR6RCmfZuwZoBfEYaPGOSSZ1cNL5ZcRYC36LDypieNzgqPPXbaeE6tkFwWZAzWIIBJYAXH6IU++pLvNu48kwaDCyQplAK9S3tXbM31IdToRwPKnrbexMNiJ1kkkxCsFRbCGe1k84tL3r1E+pQ/D65z5r73Nh3cdiAbQwSx4mSNJBIqEgSCwDWW5PEjvHGp10TYAtPJNcWRMluZLkNf3BD6itd5tpbP+uzvEuIZHszwzB7sLBj9Xc+da7rbDkXDvkgnaVyDFMjnDqgy6HOzAuL62yEHuqpVv1O2ceG8L3+YidypUmu5a1FN+xI5lgRcQ6vKB22UWBNzbkL6WF7C9qXisEzjNFau4AuTYDnWI5QwupB8jeo1LOM7hg3oorliMSsa5nNhRKSisvgEsnWiucE6uoZTcGulCaksrgOAoooqQCiiigAqPb3rpG3cWHqAf9tSGmjeiIHDMTxUgjzvY+ehNVbyGuhJen6bgY3XlvCfBiPWx/OmDejAOkzSlewzJY3Gpy6i3H7Nd93dsCJGBSWRi1wkUTvYWAuXAyi/iRwrbeTHyTQFfosqAENmdor6f2aOxPGqfheLZrPZfpknuNGhJ0Gn8fnUl3Tkusi9xB9bj/bUTL2JuCDpcHxAp/2Ik6KXiELB+TyOhGUkD2Y2141ndPhJXC24zn795LGbZAMWKyNoVkUW8mt8qsaq8lxLpjmd41z5kbIj5gbgABXYLx8QNTSmbfbEvOIEgjw7t7P0lm15C1gAT5XrUsIaHUj5Mhk6pPi9oxxC8kiIP0mA+dR0buYuX/5GPcDmmHUIP1uJ9KU4PcXCIbmLrW+9Kxcn3HT4VpkHOffzDXyxdZO33YUZvibUx7MweORj9Eg6iFmLGPFMrKCeYCgOmnK5qewYdUFkVVHcoAHoK3NAEG2jsPGSlWb6KSAR2WlUcT3o3eaWtszEWUNhsO2VQAWnby/5epAxremam9hOlJt45IfvLjsZh4c6YOKQAdoRzOzKLccnVKWHlwph3F2uuJawxAw0pFgix5iwudElkdgT4FQfOrMZaim8/RzHiCZILRTXueSSHj2gOBP3h7wahPCwDSbTJFsvd6OBmcF3kf25ZGLOw7r8ANBoAOAqGdJ+MBkjRGJeMEOltAHykHMTxsOFjxHCuOyd9cRgZOoxqOyjmdXUd4bhIvv9/KmbfHaCTYuSSJgyMEIYfgUHQ8DcEWrN6hLFLHmzY6bHNbPkm/p9ScbL30giwMTMHFvqlTQsxjCgm/ADUce+otvjvJ10yNFK2Qxj6vtDIdQwZRobg+NxTCcWxhWLs2VmYGxvd7Zhe/Dsj0pOV0vfWsurdTnHR22NmjZQpy199xx3f3llwjfVqhzEZsygsR3ZhqBVjb9bblw2HR4iVu4DOADlFiRe4IAJtr++qhU3dO8m3nqKm/SRiCcUqE3VYlIU8ASXubd+g9KZSqyhRnu+2PTkTWoxncQ2Xdv1xgm+6u0WnwqO7Kzm+Yi33jluBwOW1Oc/smod0Yj6qb+8A/0D99TR1uK2LWbnSjJmHdQUK0orzEHOss5JvWDGQbVv1XatVwSNW3d3YMZH1eIjDj7LcHQnmrjVfkeYNQyHZOO2OScOxxGFvcqQSV78yD2fxpp3irJeEjXlXfDrpUN7B2GLdrfjD4wAKerl/qnIufwng48tfAVIqhu8/RxFOTJARBNx09hj3lR7J/SX0NMeA32xWAkEG0I2dfsycXt3h+Eo+PeeVLOCcbw4m0RUHtHUd2h50m3XxdwyEWb2iQbjkLcKbNrbYjxAWSFw6FQARyNzcEHUEaaGlO6z265/uhfhmP5Vg+K5X2X2yvgkWtOKQ/4/aAiAvqTwH8cqiGOx7vdSxY3vbUge4eBpRjMW8rZiwFtLAAgUinWwvck3rPvL13E9n+Hsv3HU6agvUft29qg2iyWsCbg3v339actpbS6rKLAlr8e4f+aju5wvM57l/aYfurrtyQSyZWvaNuzY2sRx1GvKr/8A9U6VnnO7eFstsCtClUJNhZs6BrWuOFdaQbFYmEEknU2v3DQfKl9bNCbnSjJ90itJYk0FFFFOOTmXquMZIVxEzbRWT7X0eSzNBHxsQF0BtltfXjfXWrKy1jLUNZWGBCt09ooVcLiMO4YgjJMhPMarxHKn+XUe0vqK7SbGgkP1kELn9KNGPxFJpt0MGf8AhMP/AJUf7qXTgqcNMeEBGNuIqyZjIvasGuygCwsD/HdSnY+8OGWECTERA3OmcMeP3VuedPce6+EU6YTDjyhj/wCmqv3p3X/9Pn7FxBM14Tr2G+1GTyta4PMeINIhQjGq6i5ZJPJNqI7gw4OfEMPZfquqQH+9ny/AGux3amxUscmLKRpEcyQREsb3Bu8pAv7I0A9KQbib5jEkwTH6+MCxP9NHb2h+kODD399p0tWlyQc5pVRSzkKqglmOgAGpJpBsfeTD4osIJAxXiLMptwvZgLjxqOb6b5QBZsIVdmK5WIsFQkAjUntEXBtbwvUC3S28uDxPWurtZWUBMovmtxueGl/O3dVWdyo1FFcdxUqmJYL0opBsTbKYqBZo75WvoeKkGxB8b0vq2mmsobyJpo9b1sENqgcvSS/0oxmJBGsxjbVi+UOUve4APO1vCrDrinWjPOnsLTUuDmYtLVhPlXStTTcnWBFtnYkOKjyTIGHI8GU96tyP8Gqj3p3abBShM4dGBZGtZrA6hhwuL8uPhwqYYPbuJ2lLIuHkGGw8ZsXADTPe9rX0S4BPh48kG8u48jMhid3NjnaeVnYm4sQToBx0FqqXdNzp4S3L1lUVOrmTwsMhat+VYY6H+OYp53p2cMP9HjsAREMzAWztnN2Pf3e6mmPASyAmNGYDjYE68LeJ1BtWDKjJT09z0sa8ZU1Psx76OcdHHjC0roiiNgGdlUZiy2ALc9D6Uq6Qpg2MV1IZGjUKykMpILZgCDxGYetP+7uwIUUMYlzsiB8wza2F9DcDXuph6QcHDFJB1UUcZbPmyKq5rFLXyjW1z61pVKOi2afnkyKVfxLtNeWCWdHODKYQuSD1rlgO4Dsa+N1JqV1XmwtmYpcHHLhcSwYqWOGmAaJu0dF0DR3GvHieV67bN6XMO0YMySJJ9oIudfMG/PuPDx41ft46aUV6IzLmWqrJ+rJ0Yhe9b1DP5V8F/bf5Z/fW38q+B+9L/lmniCYMtxY0AWqH/wAq2B+/J/ltWf5VcB/WP/lv+6gCX0k2ls2KeMxzIroeTfMHiD4io1/KpgP65v8ALf8AdTHjd+WxuMjw2DxAgifRp8v1jGxOVQ3s8Mo7yePKgBVit3Rgvq0kLRNd0Vh2k17QL/aHCxt++jY2+MK9ZhGUpKbhX4iUlb2NtVIBI7tOPKlk26bJokjvfV3mkZ3J77n5C1OmD2XHGovDEWA1fIuZjzJa16yo20nXqSxhNPHxHua0pDNE+nvPzNJcVLZB7z8f+9d8TJ9abaC7aDQe0LfnXPBbO64XZiMpsug4c/y9KwaVvKpU0x9fqW5TSWWTLYuBSOJCFAZkTMe825+pqMPNmdj3sT6k/vpbHutANUM0JPOGeVNfw5ivwpoijYSFUPWPmspkPtsCcpcqOZAuQK1+pUsQpwRXoy3bJvsuIrCgIsbajuJ1/OlVRjZm+oM4w+KibCzn2VYho5L8Mko0Nzwv5cdKk162YRUIqK7bFZvLyZooorsgzRRRQBxj411Zb1pl1rpXKQCcrrUP6TyPoadoC0qkqSLsAGGgPGxZT4VNXW9V70swXjgYj7Tr+sqn/ZVe42ps4qeyysp8UUkjnhYq8bCzLy42Pj3eN7VdWx99kmwMk+W8kMZaWIG2oUm4P3WtoeWvdVTbM2Z1zrFGAGe+UcASFLAeF8tvfWmHxjwlwt1JR43U81YFWVh/FiB3VxbPNPbtsc03mJnb22TicQ8wRYy5F1BJFwAL3I1NgO6kfVGwNxrSdWpSnsjvrNk3nJWZZPRZt1QDhCDclpFbkeGZbcu/19852zMyYaZkNmWKRlPGzBCQbHxFUlu9t58JL1qpGzZSozFrC9rmwtrpVqbD2+cdgZWKBWtJGwBuCcl7i/gwrQtquYaG9x9OWVgpyDHM2IEzkO2bOQ47Lte/aCkc9dKvfd/a30nDRzWy5wbi97EEq2vdcGvPeGbVf45VdvRu99np4NIP9ZP50u0k9bXoc0nvglFYpu2vvHh8KLzSqp5Lxc+SDU1Atr9K8kjdXg4SCdAzDO5/DEtx638q0yyPu191lgkbFYbFDBsdXz2MD89VJFrm/D3Coriel0xyCOWGOa39Jh3ZQfEJKt/iK64PcHHY1hJjJWjH6ZzyW8Ix2U+HlUv2NuNhcI2aOINJzlk7T+4nRf8ACBXMuCY8kJ3hxBxnVS/RsdGAltcMXB1LA3RieJ7qV7u7Tjw0WR0xRJYsbYTE6XAFv5vwqxXX86xlpKpQUteNyw683Dw29iLwb1xX7OHxr37sJMP2gKxtDaMkxUR7KnktwOIMMKj9ZmPwqVIuorrN7XlTewnuRJtg4/EpkmlhwkRFmTD5pJGB4gytYD3VI9h7AiwkQihWy3uSTdmbmzHmdB6U4Q8K3rpHLNQtGWtqSYza0MJVZZo4y3sh3VS1u65rpRcnhIjOBTkHcKwYh3D0FbK4IuDcHgRzoqAOZgX7q+gpu2zuzh8UmSaJTb2WHZdT3qw1FOtNO8e80OCjEk2azNlVVF2JsTwuOAB1vXUISnJRistkNpLLGVdiY6A2w+LTEIOEeLU5gO4YiPteoNbybaxKD67Z8gtxeCSKZdOdmKMB7qUbs76w413SNXVlGazhe0t7EjKTwJGniKYulrevqIBhkP1kw7duKxcD+sQR5BqKlKdGbjUWGCkpLKGKLfTBMbmdluftwyDTjxXMOdSeLfPA6XxAHPWOYfOOqp3D3b+m4xIyPq07cx/QB9n/ABGy+891ehgP/HIe6qdKjCnlwWMjZSb5Iud88DbTEX/DHMx9AlNOF2rEHzYfD4/ENe62gZFB/HIF7+d6sM6CsIKbOEZNOS4OE2uCv8RuzjNoYiKXFomGhiN1jDB5TqCbsNBfKNeXIc6sAVvas2ppBrRW1FAGaKKKACiiigAqF9KsF8ErW9mZD6qy/NhUzvUX363jw8OHkhka8ksbKsa6t2gQrH7ovbU92l6XVjqg0cyWVgrDdabLjcOf7ZB6sF/Opf0mbqccXEP75Rz5CQfI+499QfYOFMuJhjD9WXdQHAuVPEEC41uBVpJuFhyc2IabFN96eRiP1FIHzqpZeyxVHhlKlbGlMbaCpN0nbMigxEIhjSNTF7KKFFw7a6cTYjWo9gsMXViBcIhdj3AaD4kD31UrQxNxQqaw8GYWGYZhpcX8r6/Cpv0fb14fCwyR4iTq8z5hdXIIyAHVQQOHOoQgK5H5ZtP8JUn9oVZ+4OyZcOMQJkyh3UpcqcwGYE6E6aiu7VPxEzqkvxFY7WEQxUgw5BhDfVkEkZbDgTqeY17qeNj7wY0xDC4QPxYnql7faOt5PsDx086478QhNpzWXKrZGWwsLGNb294PxqQbL2FiYsJHicBiHzMgeTDtYo555RwvpwI8iKfQilWl99zuC/GzvsfookkOfGS5b6lEOZz+KU6el/Op9sfd7D4VbQRKne3Fm83Op9aZdyN9RjkYMoSaO2dRwIOgZb6gX0IPDxvUpDVoDzeuEw1vXaioYCMisgV0ljtWY4qjB1k3hjtxrnJ7RpRXOSO9S1sQmbRjStqwKzUkBVI9KkUq7QZpPYcIIjcWyhRdbXuO1mOvf41ZXSFtN4NnyvGxVzkUMNCM7hSQeRsTrVCTNmN21J4k6k+ZPGvQ9HoSWa6a/tx8n8CpcSXslu9EO0YxhWiMyGQyMyw5hmVcqjRT3lWOnfU+nmCKzNwUEnyAuflVDdHCZtqYcdxc+kUlTfpJ33nw064eDIoaIO7MuY9pmWwB0AsvceNJu7N1bvRDmW51TqYp5fYa5umWZnvHBGqXvZyzMw7swICn3H30zb/b+DHBY1hyrG+ZXLXZrqQQVtYce88KisACupkUtHftBHCMR3BirAenpXPGgZ2KjKpYlRe9hfQX5kC1bsbKhTmpQhhrv9sq+JJrDZM+jPaUGHeXETzBWSJgsOUgtqCSH9lj2QAo118KiW8e2HxM7zSHtOS1uSjgqjwAAHupPBJpXRcOSC4UkIVu3JS18vrY+lYnU7V1biCUt57b9sFmjPTF7cF09GO7H0TBBnFpZ7SPfiq2+rT3KbnxY1MlWqb3A3lxDbQiR5pZBLmV1d2YewzA2JNiCt7+dXPWbeWTtJqEnnbI6nU1rJq9AocVkVS7jDNFFFdAFFFFAGaKKxQAVqWrY1oRQAnx2IKRuyi7KjEDvIUkD3kVVvR0qYjEzzYg55soZc2vt3DuB3jsjwDVbBSoJt3o4PXfSMDL1Mty2Q3CXPHKw9m/MEEa8qAIFsiB4MbCrK2eOWO4AJNgw105W1vVy9cTUEj3j2hhTbG7NaYA/wA/h7Ekd5Vcw/Z8qe8P0mYA6O8kR7pIyLfq3pFGl4eUjiEdJ329u7HisvWrcrfKbkEXtfUe70pnfc+LDYTEFCxYwuLsbmwBa2mnED0p1n6Qdm8PpkQPjnHzWkWO352e8bJ9Ni7SsumcmzAg6BfGupwi98bktIraR/qB4PJ8Uj/6TV5YYZkU96qfUA1Sc2IwCx5DjmftZrx4eQ/ZtbtWHxqwcBvq7RouF2fi5rKoDOoiWwAAudRSLanKDefQ4pxa5H/H7BhlYdbGr21GYXtSfbm8eH2fCAcpkC/Vwi1z3XH2U8T7rmmWfBbYxZ7csGAjPKL6ya349bHyYV1Xo22fBAz4qSR7avPLKVN+/snUk9+YmrWy3HJNvCGTouxUEcs00+IijeQZVRmy3u2dm101IAAvyNWth51cXRlYd6kEeoqm8DsDZuLm6rDYueJzfIJkVlf8JFj7iQaVz9E2NiOaCaJu7KzxN8iPjRGSkspja1CpRlpqRafqW/WapovtvC8sSwH4cQP9xreDpexcRyzxRseYZXib52+FdCS4WW9ZFV1gumeE/wA7h5E8UZXHxymn7BdJOAk/4gIe6RWT4kW+NAEnopNhNpRSi8Uscg/QZW+RpRegDNFYvWL0AQ3pce2zSO+WMfG/5VSBOtegN+t3Wx2F6pHVGDq4LAkHKGFjbUe1xseHCvPhavUdKnF27iuU9/iUbhPVkk/RzjEhx4mlbKkUcrMeNhly8BxJLgW8aN/t4Y8XjDLFmydWiDMLG6lidNfvVxM2EGzFVSv0xpfrNGzCIFiNfZtcJw14d1MYatC3pwqVHWXKzH5CpNqOn4mC99BrXOdtBeu1644lrkVcqcZOEEJ7NdZ4WR2RhZlJVh3EGxHqLVKejDdr6TjAzC8UFnbTQtf6tfUZvJfGoztDEZ55X+/JI36zk/nWfSqKdzJL+lJfPca1iHvHvcneP6DN1hjSUHRiyjrEB45H5acuB8ONegIpAyhhqCAQfA6ivMUS305nT10/OvTkMYVQo4KAB7hasvrVKEXCUVu85+GB1s28o3ooorz5bCiiigAooooAzRRRQBi1FqzRQBrajLW1FACUjWtpMMrjtKrfiAPzrLDWukfCoAr3efejZ2FxJhkwayMoBYpDCQpYXA7VrmxB99NO8hwmO2PiJsJCsZgZWP1SI4yFS3scihbnyqLdJ2Ckh2jM0ikLK2aNyNHFl4Hna9j3Ur6O94YlWTBSRs301urzgiy50MYuttdW76pxrS8Rxlwemr9LoOzVWhlywm9/mV4U0P8AHfXo7cbb0b7KhlkkVREnVyMxACmPs6nvIy+tecpIypKtxGh8xofiDTvhdrSfRmw4J6rrRKe7MUCC/hp6mrE56IuRhWVBXFeNJvGe56J2Zt7D4m5gmSS3EKe0PNDY28bVW3TJtiOQwxRzKxiZ+sjW5sxC5STbKSLMLXuL1XUcxUgqSCOBBII8iOFJTVGVw5x04PX0OjQta6qqTaXC2/N/+Eh3L2TJiMZEsZC5XR2csFyBWBuLnU6aAV6SFeTVA7qsXoh29KMasGdjFIr3QkkAqpYFQeB0tp31NvUUHpxycdYsp3EHW1L8Ce2Pnv8A6LtrliMIkgs6K47mAYehrrRWkeKI5jujzAS3vhkUnnHeP9ggVH8b0MYdv5qeaPwbLIPkD8asOigCnMZ0OYpDeGaGS3C+aNvkR8aSnAbawns/SbD7jiZf1bt8quysGgClYulfHwm0yox7pYjG3+kr8qcz0zyOmWPCDrmICWdnUk/oBQxPhep3vpOUwGIcKGZYmK3ANja17Huvf3VX/Q1sqNnnmYAvHkRL/ZDBizDxOW1/A99ACtt2cfi0aTaGLeJMpb6PFYcATYheyP8AUfGqqvp6V6XxMNwQeBBvf91QtejjCrIXEd/0CboL9y1qWF5G3UlJPfH5ZEVabnjBENsQouxMFZVDvLIWYAZiAZbXbieI+FRCrm2/ugmKhjiLtEIjdMgWwBGW2U+AFqqXa8IGJmRB2VkkVR+ihI/ZWtzplzCpFpc5k38WV60Gn8hHXXFbLlVY5WQ5JPYYa3txGnA6HjXTZ2zZJ5AkSFmJt4C/NjyHjV0bD2Z1OGiiaxKIAeYJ4tbwuTU9QvVQSUcN53XpgilS1EP3L3GWbCiVpMRh5i7ZXjYp2RlynKRrrm10qF7x7IGFxUkAfrMhHatlvdVbhc8M1qv6CIAaVRG+c2faWKP9s4/VOT/bWd0yrKpcTl57/nt9R1aKjBI4bDy/SIc7BU62PMzGwVc65iTyFr16RjlDAEEEHUEG4IPAgjjVPdG26cGLgxPXpm7SIjAkMnZLEqRwOq+lYg2nidhYsQyMZsK+qjvW+rIPsOOa8D7wRX6vWVSsoL+n6nVvHEc+Zct6zSfCYpZEV0YMjqGVhwIIuD6V3BrHLBmiiigAooooAzRRRQAUUUUAFFFFAHOQVznnEcbueCqzHyUXPyruy3pNtIqIJC5sgRyx7lym59L1DOorMkebNvbXfGTtNM2Zm4Dki8lUcgP+/E1y2XiepmilUXMTo4HC5Rg1r+6klrVr1wuOPj5e+sTLbyfU9NKENOlJYxgWb3xr9OmZBZJWEyfhnUSj0zke6tNn4ySAsYpChdSjEW1U8Rry0HpT3v7isLM0LYMsUSGONlZSHXq7gXvx7JGovwNRlG0q5XqPC0s8r0iypKc/GhuntqXC37fX5GypbmTRIdKL1q3A1UPUvCWEaA1KejrakeH2hFLM4SNRJmaxNrxsBoASdSBUVvpXeE11nS8oR4arRdOXEk18z0ts7e7CTsFixMTM3Bc1mPkrWJp4rzVutiljxuHd3CIkqMzG9gFa54eVejsJi0lRZI2DIwurDgQa0aFZ1FueL6t06NlNKDbT8zvRWL0XqwYwUUUUAccXhVkRkcXV1KsO8MLEehqmDDiNhY7NlMmHk7N+UqXuBfgsi+PjyJtaO299cJhLiadc4/o07b/qrw99qrnejpb69GihwydW2hOIAckf3Y7IPmTQBZWyNuw4uLrIHDjmODIe5l4qf4F66sleaIdpSwyq2Hkkjk5GMkNr9mw9oeBvVlYDpE2jh41bHbPkkjI/nVRo2t3sACt/MJXSRBZYXh7q8+yy5p5m7+vPrnH+6rV2d0o4CcfzrQnmJUIt/iXMvxqN4fcrCydYcPj4n6wEL2o2K3YNya59kDloTWn0+5p0Nevvj/YmrByxg6dE8AIxDEc4gP8AWf3VYiimLczdRsHEylhIXbMWUEDQAAfP1qTLhz3H0NV72rGrXlOPD/Y7pxcYpM5ZyBpVNb27pzx4l5FVpFlkdgVUkqWYtZrDT2jrztV2lVUXYhR3sQPnUf2jvpgIL9Zi4SR9lG61v1Y71za3M7eeqJM4KawxB0X7PkhwbCRCjPKzWbQ2yooP+k0z9M+OQph4rgyhme3NUIy692Y8PwmsbQ6Wes+r2fh3d24O63PmsK3v/iPurTdzownxM30jaTN2jmMZN5JD+mRoi8so5aaUmtVdWbnLlkxWlYRMejSN12Xh897kMVv91pGKfAj3GpSK0jiCgAAAAWAGgAHAAVuBSjo2rNYFZoAKKKKAM0UUUAFFFFABRWKxegDN6SbWhzwSp96N19VI/OlJatS1DJi9LTPLF6K3xceWRl7mYehtXI8KwsH1hSysm5ak0fOuxNSLejcVsHDHiBIskMoS2lnVnQuAV4EWB1B5cBXcYtptFSvWhCpGMnu84I2DWrcDWO6n6TZitsoTLHeRcSyu4BJEZjUqD4Zj8amMci69bw1H1ePmiPpUy2ltWBdlQYeGGIzSjPPLlUspV3VQDxDkD3A/paQ4xFbZgRfUX0uDwPlSyWBozldSpsDY6GzAMPgQalycc4CNKnXcVJ8b+/H7ZOEUZHE3r0T0dt/7XhvwH9tq88k1Ye6PSp9Ew6QS4csqKcjI1mIJJF1bQi5IzA+40609t+4yv4hio20Uv7voy570l2lteHDrmnlSNe92Av5DiT4Cqa230u4ua4hy4dT93tP+uwsPcBUMkxEk0lyXlkbvLO7fMmtI8UW9tvpmgS64aNpj99/q09CMx9B51X+3OkLGYm4eYoh/o4uwtu4kHM3vJpfsPooxuIsZAMOh5yav7oxr6kVYWw+ifBwWMinEOOcvs38Ixp63oApvY+7+IxRth4Xk72Asg83NlHrU/wBh9CjGzYye39nDqfIyMPkPfVrxRBQFUBQOAAAA8gOFbUAMmyN0sLhP5iBEPN7ZnPm7a05la7MK1WpQDNtDdLCT6y4aJz97IA36y2PxqNYzoc2c/CKSP8EjfJ81T5xrWtqAK0PQhhx/N4nEp5FD8lFY/kVT/n8Vbu0/fVmZa2EdTkCtU6D8Lbt4jEP74xf35SadcB0SbOj/AKAyf3juw/VBA+FTVxWLVACfZ2yooFywxRxjuRVX5DWllqwgraoAxas0VmgDFFZooAKKKKACiiigDFFFFAGDWpNYooA0kewJ7gT6VQu82/uJxzZM3VRMwURITbU27baGTy0HgKKKAGHbuzPo+JeHNnyG2a2W+gPC5tx76RUUViz2kz6daNyoQb8l+iNeVWhvs+bYWHJ5DDH/AOoj86KKdR4l7jM6n/yUP8iqr6elWt0UC+DlB/rvnGv7qzRU2/ti+s/yr96JXLu/BIys8SMy+ySoJHkaqfpCjC7SmA4fV/8A5JRRT7v2PiZn8PNu5a/6v9URw1d26O7kGM2PhkxEYfsvlbgyfWvqrDUVmik2ntv3Gl/EX8vH/L6MqjerYgweMkgDGRUykFhYkMLgGx91xb3Vd24GFg+hQzQ4aOAypdgupvcg3c9o8OZoorSPEkmooooAKzRRQAVi1FFAGjca1rNFSBlRrW9FFQBq4rW1FFSgOi8KzRRUAFFFFABRRRQAUUUUA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latin typeface="Calibri" pitchFamily="-84" charset="0"/>
            </a:endParaRPr>
          </a:p>
        </p:txBody>
      </p:sp>
      <p:sp>
        <p:nvSpPr>
          <p:cNvPr id="46084" name="AutoShape 6" descr="data:image/jpeg;base64,/9j/4AAQSkZJRgABAQAAAQABAAD/2wCEAAkGBhQSEBUUEhIUFBUVFxcYFRQVFxYXFxQYFxcYFxUYGhQYGychFxwjGhQVHy8gJCcpOCwsFx4xNTAqNSYrLCkBCQoKDgwOGg8PGiwkHyItKSwtLy0pKSwsLC0sMCw0LC8tLDYsKSwpLCwsLywsLCwpLCwsLCwsLCwsLCwsKSwsLP/AABEIAKUBMQMBIgACEQEDEQH/xAAcAAABBAMBAAAAAAAAAAAAAAAABAUGBwECAwj/xABKEAACAQIDBAcEBgUKBQUBAAABAgMAEQQSIQUGMUEHEyJRYXGRMoGhsRQjQlJywWKSstHwFzNDU2NzgpOiwkRU0uHxFSU0o7MW/8QAGwEAAgMBAQEAAAAAAAAAAAAAAAMBBAUCBgf/xAA1EQACAQMDAgMGBAYDAQAAAAAAAQIDBBESITEFQRNRYTJxgZHB8CKhsdEGNEJScuEzYvEU/9oADAMBAAIRAxEAPwC8aKKKACiiigAooooAKKKKACiiigAoorhjcSI42Zr2Hdx10/OpSy8ENpLLO9FQzYW1jGxFs+dgOd/Cy95v8KcNq7dyzJ1coyg2cAEi9+1fTUW7qe7eSlgqxu4uOpkgklC+0QPMgfOt6hG8O2hNIAo7KcGF7m4F9OXD4U97vba626krpYKODc7ixOvCiVBqGoI3MZVNHyHyiiiq5bCiiigAooooAKKKb94JCuEnINiIZSCOVkauox1SS8yUsvAybP36VsXPBMqwrEWAkd8uYhgoBDAe0LsLHgKc9v71QYMJ1xbt3yhRmNhbMx8BcVRSEX11HMcLjz5Uv2vvJNNIGZ+yljHHoViAAAADDXQDje/OvST6TDWmuO/3v8TVlZR1Jrj795bO1d8TFjYcMsDSdaFJcHgGYjRQDe1rm5GlPWB2vDMWEUqOUNmCkHLqRr6H0rzw05MmYk5ibluZJ1Jv31O+i3GsuKaMAESISxIOYZOABvwuxpFx0yEKLnF7xXz8/tC6tpGMMrlFr0UUVgGaFFFFABRRRQAUUUUAFFFFABRRRQAUUUwb17QaJUKl7m/ZS9zw107vzpNeqqMHNrOAH+m/au2Fgy3Utmvw7ha/HzpVg5s8at3qCbd9tfjeoTvBj5GldGY5VchRoLd3jwNV7y4dOlqjy+CUTiDEK4BUg3APrw8q6VCNh7QeNxqpLEBhcWIvp5aG9TOSTsEqQdDbmL2qbS6VeDbWGuQOOD2mkpIQ3t4EeHOlVQfdTG2nJJv1htbgFv2tPf31OKmzuHXhl85AKKKKuEBSDbqE4eQAEm3Aa8CDwpcWpom3oizlIxJO66MsK5gvg0hIRT5tUxeGmcyjqi15kPD6XsNOHpXKaTtn3Vq5YEhlK6kWIty+PCs7UhKdXfL2lVrqSbgk8bqNdeGvnWu5rY8+qb39DWBGGRzwa4BvrdbZv2hTxsiT6+L8X7612vhp5Y4SFisouMlwbMFJvm0vpyrlsDEES3ERmIW4UFFI19oZyBfwvzpXiqVNv3lh0XGrFe4n9FMA31wwJWRniccY5I3Dj3KCCPEE1ibfvCLxeTXh9TNr5EprWW3jk20m+CQUUx//ANYp9nD4xh3jDyAerWrnPvYVRnOCxYVQSxZY1AAFydZKnIJZ2JBRUT2fv2cQxXD4V5GAuQZI0sLgX1PiOFOH/qWNPDBRj8WJH+2M1xCcZrMXlHVSnKm9Mlhj3ek20OrMTLMVCMpVszZQQRYi9xyNNbybQYaRYRPEyysR6RCmfZuwZoBfEYaPGOSSZ1cNL5ZcRYC36LDypieNzgqPPXbaeE6tkFwWZAzWIIBJYAXH6IU++pLvNu48kwaDCyQplAK9S3tXbM31IdToRwPKnrbexMNiJ1kkkxCsFRbCGe1k84tL3r1E+pQ/D65z5r73Nh3cdiAbQwSx4mSNJBIqEgSCwDWW5PEjvHGp10TYAtPJNcWRMluZLkNf3BD6itd5tpbP+uzvEuIZHszwzB7sLBj9Xc+da7rbDkXDvkgnaVyDFMjnDqgy6HOzAuL62yEHuqpVv1O2ceG8L3+YidypUmu5a1FN+xI5lgRcQ6vKB22UWBNzbkL6WF7C9qXisEzjNFau4AuTYDnWI5QwupB8jeo1LOM7hg3oorliMSsa5nNhRKSisvgEsnWiucE6uoZTcGulCaksrgOAoooqQCiiigAqPb3rpG3cWHqAf9tSGmjeiIHDMTxUgjzvY+ehNVbyGuhJen6bgY3XlvCfBiPWx/OmDejAOkzSlewzJY3Gpy6i3H7Nd93dsCJGBSWRi1wkUTvYWAuXAyi/iRwrbeTHyTQFfosqAENmdor6f2aOxPGqfheLZrPZfpknuNGhJ0Gn8fnUl3Tkusi9xB9bj/bUTL2JuCDpcHxAp/2Ik6KXiELB+TyOhGUkD2Y2141ndPhJXC24zn795LGbZAMWKyNoVkUW8mt8qsaq8lxLpjmd41z5kbIj5gbgABXYLx8QNTSmbfbEvOIEgjw7t7P0lm15C1gAT5XrUsIaHUj5Mhk6pPi9oxxC8kiIP0mA+dR0buYuX/5GPcDmmHUIP1uJ9KU4PcXCIbmLrW+9Kxcn3HT4VpkHOffzDXyxdZO33YUZvibUx7MweORj9Eg6iFmLGPFMrKCeYCgOmnK5qewYdUFkVVHcoAHoK3NAEG2jsPGSlWb6KSAR2WlUcT3o3eaWtszEWUNhsO2VQAWnby/5epAxremam9hOlJt45IfvLjsZh4c6YOKQAdoRzOzKLccnVKWHlwph3F2uuJawxAw0pFgix5iwudElkdgT4FQfOrMZaim8/RzHiCZILRTXueSSHj2gOBP3h7wahPCwDSbTJFsvd6OBmcF3kf25ZGLOw7r8ANBoAOAqGdJ+MBkjRGJeMEOltAHykHMTxsOFjxHCuOyd9cRgZOoxqOyjmdXUd4bhIvv9/KmbfHaCTYuSSJgyMEIYfgUHQ8DcEWrN6hLFLHmzY6bHNbPkm/p9ScbL30giwMTMHFvqlTQsxjCgm/ADUce+otvjvJ10yNFK2Qxj6vtDIdQwZRobg+NxTCcWxhWLs2VmYGxvd7Zhe/Dsj0pOV0vfWsurdTnHR22NmjZQpy199xx3f3llwjfVqhzEZsygsR3ZhqBVjb9bblw2HR4iVu4DOADlFiRe4IAJtr++qhU3dO8m3nqKm/SRiCcUqE3VYlIU8ASXubd+g9KZSqyhRnu+2PTkTWoxncQ2Xdv1xgm+6u0WnwqO7Kzm+Yi33jluBwOW1Oc/smod0Yj6qb+8A/0D99TR1uK2LWbnSjJmHdQUK0orzEHOss5JvWDGQbVv1XatVwSNW3d3YMZH1eIjDj7LcHQnmrjVfkeYNQyHZOO2OScOxxGFvcqQSV78yD2fxpp3irJeEjXlXfDrpUN7B2GLdrfjD4wAKerl/qnIufwng48tfAVIqhu8/RxFOTJARBNx09hj3lR7J/SX0NMeA32xWAkEG0I2dfsycXt3h+Eo+PeeVLOCcbw4m0RUHtHUd2h50m3XxdwyEWb2iQbjkLcKbNrbYjxAWSFw6FQARyNzcEHUEaaGlO6z265/uhfhmP5Vg+K5X2X2yvgkWtOKQ/4/aAiAvqTwH8cqiGOx7vdSxY3vbUge4eBpRjMW8rZiwFtLAAgUinWwvck3rPvL13E9n+Hsv3HU6agvUft29qg2iyWsCbg3v339actpbS6rKLAlr8e4f+aju5wvM57l/aYfurrtyQSyZWvaNuzY2sRx1GvKr/8A9U6VnnO7eFstsCtClUJNhZs6BrWuOFdaQbFYmEEknU2v3DQfKl9bNCbnSjJ90itJYk0FFFFOOTmXquMZIVxEzbRWT7X0eSzNBHxsQF0BtltfXjfXWrKy1jLUNZWGBCt09ooVcLiMO4YgjJMhPMarxHKn+XUe0vqK7SbGgkP1kELn9KNGPxFJpt0MGf8AhMP/AJUf7qXTgqcNMeEBGNuIqyZjIvasGuygCwsD/HdSnY+8OGWECTERA3OmcMeP3VuedPce6+EU6YTDjyhj/wCmqv3p3X/9Pn7FxBM14Tr2G+1GTyta4PMeINIhQjGq6i5ZJPJNqI7gw4OfEMPZfquqQH+9ny/AGux3amxUscmLKRpEcyQREsb3Bu8pAv7I0A9KQbib5jEkwTH6+MCxP9NHb2h+kODD399p0tWlyQc5pVRSzkKqglmOgAGpJpBsfeTD4osIJAxXiLMptwvZgLjxqOb6b5QBZsIVdmK5WIsFQkAjUntEXBtbwvUC3S28uDxPWurtZWUBMovmtxueGl/O3dVWdyo1FFcdxUqmJYL0opBsTbKYqBZo75WvoeKkGxB8b0vq2mmsobyJpo9b1sENqgcvSS/0oxmJBGsxjbVi+UOUve4APO1vCrDrinWjPOnsLTUuDmYtLVhPlXStTTcnWBFtnYkOKjyTIGHI8GU96tyP8Gqj3p3abBShM4dGBZGtZrA6hhwuL8uPhwqYYPbuJ2lLIuHkGGw8ZsXADTPe9rX0S4BPh48kG8u48jMhid3NjnaeVnYm4sQToBx0FqqXdNzp4S3L1lUVOrmTwsMhat+VYY6H+OYp53p2cMP9HjsAREMzAWztnN2Pf3e6mmPASyAmNGYDjYE68LeJ1BtWDKjJT09z0sa8ZU1Psx76OcdHHjC0roiiNgGdlUZiy2ALc9D6Uq6Qpg2MV1IZGjUKykMpILZgCDxGYetP+7uwIUUMYlzsiB8wza2F9DcDXuph6QcHDFJB1UUcZbPmyKq5rFLXyjW1z61pVKOi2afnkyKVfxLtNeWCWdHODKYQuSD1rlgO4Dsa+N1JqV1XmwtmYpcHHLhcSwYqWOGmAaJu0dF0DR3GvHieV67bN6XMO0YMySJJ9oIudfMG/PuPDx41ft46aUV6IzLmWqrJ+rJ0Yhe9b1DP5V8F/bf5Z/fW38q+B+9L/lmniCYMtxY0AWqH/wAq2B+/J/ltWf5VcB/WP/lv+6gCX0k2ls2KeMxzIroeTfMHiD4io1/KpgP65v8ALf8AdTHjd+WxuMjw2DxAgifRp8v1jGxOVQ3s8Mo7yePKgBVit3Rgvq0kLRNd0Vh2k17QL/aHCxt++jY2+MK9ZhGUpKbhX4iUlb2NtVIBI7tOPKlk26bJokjvfV3mkZ3J77n5C1OmD2XHGovDEWA1fIuZjzJa16yo20nXqSxhNPHxHua0pDNE+nvPzNJcVLZB7z8f+9d8TJ9abaC7aDQe0LfnXPBbO64XZiMpsug4c/y9KwaVvKpU0x9fqW5TSWWTLYuBSOJCFAZkTMe825+pqMPNmdj3sT6k/vpbHutANUM0JPOGeVNfw5ivwpoijYSFUPWPmspkPtsCcpcqOZAuQK1+pUsQpwRXoy3bJvsuIrCgIsbajuJ1/OlVRjZm+oM4w+KibCzn2VYho5L8Mko0Nzwv5cdKk162YRUIqK7bFZvLyZooorsgzRRRQBxj411Zb1pl1rpXKQCcrrUP6TyPoadoC0qkqSLsAGGgPGxZT4VNXW9V70swXjgYj7Tr+sqn/ZVe42ps4qeyysp8UUkjnhYq8bCzLy42Pj3eN7VdWx99kmwMk+W8kMZaWIG2oUm4P3WtoeWvdVTbM2Z1zrFGAGe+UcASFLAeF8tvfWmHxjwlwt1JR43U81YFWVh/FiB3VxbPNPbtsc03mJnb22TicQ8wRYy5F1BJFwAL3I1NgO6kfVGwNxrSdWpSnsjvrNk3nJWZZPRZt1QDhCDclpFbkeGZbcu/19852zMyYaZkNmWKRlPGzBCQbHxFUlu9t58JL1qpGzZSozFrC9rmwtrpVqbD2+cdgZWKBWtJGwBuCcl7i/gwrQtquYaG9x9OWVgpyDHM2IEzkO2bOQ47Lte/aCkc9dKvfd/a30nDRzWy5wbi97EEq2vdcGvPeGbVf45VdvRu99np4NIP9ZP50u0k9bXoc0nvglFYpu2vvHh8KLzSqp5Lxc+SDU1Atr9K8kjdXg4SCdAzDO5/DEtx638q0yyPu191lgkbFYbFDBsdXz2MD89VJFrm/D3Coriel0xyCOWGOa39Jh3ZQfEJKt/iK64PcHHY1hJjJWjH6ZzyW8Ix2U+HlUv2NuNhcI2aOINJzlk7T+4nRf8ACBXMuCY8kJ3hxBxnVS/RsdGAltcMXB1LA3RieJ7qV7u7Tjw0WR0xRJYsbYTE6XAFv5vwqxXX86xlpKpQUteNyw683Dw29iLwb1xX7OHxr37sJMP2gKxtDaMkxUR7KnktwOIMMKj9ZmPwqVIuorrN7XlTewnuRJtg4/EpkmlhwkRFmTD5pJGB4gytYD3VI9h7AiwkQihWy3uSTdmbmzHmdB6U4Q8K3rpHLNQtGWtqSYza0MJVZZo4y3sh3VS1u65rpRcnhIjOBTkHcKwYh3D0FbK4IuDcHgRzoqAOZgX7q+gpu2zuzh8UmSaJTb2WHZdT3qw1FOtNO8e80OCjEk2azNlVVF2JsTwuOAB1vXUISnJRistkNpLLGVdiY6A2w+LTEIOEeLU5gO4YiPteoNbybaxKD67Z8gtxeCSKZdOdmKMB7qUbs76w413SNXVlGazhe0t7EjKTwJGniKYulrevqIBhkP1kw7duKxcD+sQR5BqKlKdGbjUWGCkpLKGKLfTBMbmdluftwyDTjxXMOdSeLfPA6XxAHPWOYfOOqp3D3b+m4xIyPq07cx/QB9n/ABGy+891ehgP/HIe6qdKjCnlwWMjZSb5Iud88DbTEX/DHMx9AlNOF2rEHzYfD4/ENe62gZFB/HIF7+d6sM6CsIKbOEZNOS4OE2uCv8RuzjNoYiKXFomGhiN1jDB5TqCbsNBfKNeXIc6sAVvas2ppBrRW1FAGaKKKACiiigAqF9KsF8ErW9mZD6qy/NhUzvUX363jw8OHkhka8ksbKsa6t2gQrH7ovbU92l6XVjqg0cyWVgrDdabLjcOf7ZB6sF/Opf0mbqccXEP75Rz5CQfI+499QfYOFMuJhjD9WXdQHAuVPEEC41uBVpJuFhyc2IabFN96eRiP1FIHzqpZeyxVHhlKlbGlMbaCpN0nbMigxEIhjSNTF7KKFFw7a6cTYjWo9gsMXViBcIhdj3AaD4kD31UrQxNxQqaw8GYWGYZhpcX8r6/Cpv0fb14fCwyR4iTq8z5hdXIIyAHVQQOHOoQgK5H5ZtP8JUn9oVZ+4OyZcOMQJkyh3UpcqcwGYE6E6aiu7VPxEzqkvxFY7WEQxUgw5BhDfVkEkZbDgTqeY17qeNj7wY0xDC4QPxYnql7faOt5PsDx086478QhNpzWXKrZGWwsLGNb294PxqQbL2FiYsJHicBiHzMgeTDtYo555RwvpwI8iKfQilWl99zuC/GzvsfookkOfGS5b6lEOZz+KU6el/Op9sfd7D4VbQRKne3Fm83Op9aZdyN9RjkYMoSaO2dRwIOgZb6gX0IPDxvUpDVoDzeuEw1vXaioYCMisgV0ljtWY4qjB1k3hjtxrnJ7RpRXOSO9S1sQmbRjStqwKzUkBVI9KkUq7QZpPYcIIjcWyhRdbXuO1mOvf41ZXSFtN4NnyvGxVzkUMNCM7hSQeRsTrVCTNmN21J4k6k+ZPGvQ9HoSWa6a/tx8n8CpcSXslu9EO0YxhWiMyGQyMyw5hmVcqjRT3lWOnfU+nmCKzNwUEnyAuflVDdHCZtqYcdxc+kUlTfpJ33nw064eDIoaIO7MuY9pmWwB0AsvceNJu7N1bvRDmW51TqYp5fYa5umWZnvHBGqXvZyzMw7swICn3H30zb/b+DHBY1hyrG+ZXLXZrqQQVtYce88KisACupkUtHftBHCMR3BirAenpXPGgZ2KjKpYlRe9hfQX5kC1bsbKhTmpQhhrv9sq+JJrDZM+jPaUGHeXETzBWSJgsOUgtqCSH9lj2QAo118KiW8e2HxM7zSHtOS1uSjgqjwAAHupPBJpXRcOSC4UkIVu3JS18vrY+lYnU7V1biCUt57b9sFmjPTF7cF09GO7H0TBBnFpZ7SPfiq2+rT3KbnxY1MlWqb3A3lxDbQiR5pZBLmV1d2YewzA2JNiCt7+dXPWbeWTtJqEnnbI6nU1rJq9AocVkVS7jDNFFFdAFFFFAGaKKxQAVqWrY1oRQAnx2IKRuyi7KjEDvIUkD3kVVvR0qYjEzzYg55soZc2vt3DuB3jsjwDVbBSoJt3o4PXfSMDL1Mty2Q3CXPHKw9m/MEEa8qAIFsiB4MbCrK2eOWO4AJNgw105W1vVy9cTUEj3j2hhTbG7NaYA/wA/h7Ekd5Vcw/Z8qe8P0mYA6O8kR7pIyLfq3pFGl4eUjiEdJ329u7HisvWrcrfKbkEXtfUe70pnfc+LDYTEFCxYwuLsbmwBa2mnED0p1n6Qdm8PpkQPjnHzWkWO352e8bJ9Ni7SsumcmzAg6BfGupwi98bktIraR/qB4PJ8Uj/6TV5YYZkU96qfUA1Sc2IwCx5DjmftZrx4eQ/ZtbtWHxqwcBvq7RouF2fi5rKoDOoiWwAAudRSLanKDefQ4pxa5H/H7BhlYdbGr21GYXtSfbm8eH2fCAcpkC/Vwi1z3XH2U8T7rmmWfBbYxZ7csGAjPKL6ya349bHyYV1Xo22fBAz4qSR7avPLKVN+/snUk9+YmrWy3HJNvCGTouxUEcs00+IijeQZVRmy3u2dm101IAAvyNWth51cXRlYd6kEeoqm8DsDZuLm6rDYueJzfIJkVlf8JFj7iQaVz9E2NiOaCaJu7KzxN8iPjRGSkspja1CpRlpqRafqW/WapovtvC8sSwH4cQP9xreDpexcRyzxRseYZXib52+FdCS4WW9ZFV1gumeE/wA7h5E8UZXHxymn7BdJOAk/4gIe6RWT4kW+NAEnopNhNpRSi8Uscg/QZW+RpRegDNFYvWL0AQ3pce2zSO+WMfG/5VSBOtegN+t3Wx2F6pHVGDq4LAkHKGFjbUe1xseHCvPhavUdKnF27iuU9/iUbhPVkk/RzjEhx4mlbKkUcrMeNhly8BxJLgW8aN/t4Y8XjDLFmydWiDMLG6lidNfvVxM2EGzFVSv0xpfrNGzCIFiNfZtcJw14d1MYatC3pwqVHWXKzH5CpNqOn4mC99BrXOdtBeu1644lrkVcqcZOEEJ7NdZ4WR2RhZlJVh3EGxHqLVKejDdr6TjAzC8UFnbTQtf6tfUZvJfGoztDEZ55X+/JI36zk/nWfSqKdzJL+lJfPca1iHvHvcneP6DN1hjSUHRiyjrEB45H5acuB8ONegIpAyhhqCAQfA6ivMUS305nT10/OvTkMYVQo4KAB7hasvrVKEXCUVu85+GB1s28o3ooorz5bCiiigAooooAzRRRQBi1FqzRQBrajLW1FACUjWtpMMrjtKrfiAPzrLDWukfCoAr3efejZ2FxJhkwayMoBYpDCQpYXA7VrmxB99NO8hwmO2PiJsJCsZgZWP1SI4yFS3scihbnyqLdJ2Ckh2jM0ikLK2aNyNHFl4Hna9j3Ur6O94YlWTBSRs301urzgiy50MYuttdW76pxrS8Rxlwemr9LoOzVWhlywm9/mV4U0P8AHfXo7cbb0b7KhlkkVREnVyMxACmPs6nvIy+tecpIypKtxGh8xofiDTvhdrSfRmw4J6rrRKe7MUCC/hp6mrE56IuRhWVBXFeNJvGe56J2Zt7D4m5gmSS3EKe0PNDY28bVW3TJtiOQwxRzKxiZ+sjW5sxC5STbKSLMLXuL1XUcxUgqSCOBBII8iOFJTVGVw5x04PX0OjQta6qqTaXC2/N/+Eh3L2TJiMZEsZC5XR2csFyBWBuLnU6aAV6SFeTVA7qsXoh29KMasGdjFIr3QkkAqpYFQeB0tp31NvUUHpxycdYsp3EHW1L8Ce2Pnv8A6LtrliMIkgs6K47mAYehrrRWkeKI5jujzAS3vhkUnnHeP9ggVH8b0MYdv5qeaPwbLIPkD8asOigCnMZ0OYpDeGaGS3C+aNvkR8aSnAbawns/SbD7jiZf1bt8quysGgClYulfHwm0yox7pYjG3+kr8qcz0zyOmWPCDrmICWdnUk/oBQxPhep3vpOUwGIcKGZYmK3ANja17Huvf3VX/Q1sqNnnmYAvHkRL/ZDBizDxOW1/A99ACtt2cfi0aTaGLeJMpb6PFYcATYheyP8AUfGqqvp6V6XxMNwQeBBvf91QtejjCrIXEd/0CboL9y1qWF5G3UlJPfH5ZEVabnjBENsQouxMFZVDvLIWYAZiAZbXbieI+FRCrm2/ugmKhjiLtEIjdMgWwBGW2U+AFqqXa8IGJmRB2VkkVR+ihI/ZWtzplzCpFpc5k38WV60Gn8hHXXFbLlVY5WQ5JPYYa3txGnA6HjXTZ2zZJ5AkSFmJt4C/NjyHjV0bD2Z1OGiiaxKIAeYJ4tbwuTU9QvVQSUcN53XpgilS1EP3L3GWbCiVpMRh5i7ZXjYp2RlynKRrrm10qF7x7IGFxUkAfrMhHatlvdVbhc8M1qv6CIAaVRG+c2faWKP9s4/VOT/bWd0yrKpcTl57/nt9R1aKjBI4bDy/SIc7BU62PMzGwVc65iTyFr16RjlDAEEEHUEG4IPAgjjVPdG26cGLgxPXpm7SIjAkMnZLEqRwOq+lYg2nidhYsQyMZsK+qjvW+rIPsOOa8D7wRX6vWVSsoL+n6nVvHEc+Zct6zSfCYpZEV0YMjqGVhwIIuD6V3BrHLBmiiigAooooAzRRRQAUUUUAFFFFAHOQVznnEcbueCqzHyUXPyruy3pNtIqIJC5sgRyx7lym59L1DOorMkebNvbXfGTtNM2Zm4Dki8lUcgP+/E1y2XiepmilUXMTo4HC5Rg1r+6klrVr1wuOPj5e+sTLbyfU9NKENOlJYxgWb3xr9OmZBZJWEyfhnUSj0zke6tNn4ySAsYpChdSjEW1U8Rry0HpT3v7isLM0LYMsUSGONlZSHXq7gXvx7JGovwNRlG0q5XqPC0s8r0iypKc/GhuntqXC37fX5GypbmTRIdKL1q3A1UPUvCWEaA1KejrakeH2hFLM4SNRJmaxNrxsBoASdSBUVvpXeE11nS8oR4arRdOXEk18z0ts7e7CTsFixMTM3Bc1mPkrWJp4rzVutiljxuHd3CIkqMzG9gFa54eVejsJi0lRZI2DIwurDgQa0aFZ1FueL6t06NlNKDbT8zvRWL0XqwYwUUUUAccXhVkRkcXV1KsO8MLEehqmDDiNhY7NlMmHk7N+UqXuBfgsi+PjyJtaO299cJhLiadc4/o07b/qrw99qrnejpb69GihwydW2hOIAckf3Y7IPmTQBZWyNuw4uLrIHDjmODIe5l4qf4F66sleaIdpSwyq2Hkkjk5GMkNr9mw9oeBvVlYDpE2jh41bHbPkkjI/nVRo2t3sACt/MJXSRBZYXh7q8+yy5p5m7+vPrnH+6rV2d0o4CcfzrQnmJUIt/iXMvxqN4fcrCydYcPj4n6wEL2o2K3YNya59kDloTWn0+5p0Nevvj/YmrByxg6dE8AIxDEc4gP8AWf3VYiimLczdRsHEylhIXbMWUEDQAAfP1qTLhz3H0NV72rGrXlOPD/Y7pxcYpM5ZyBpVNb27pzx4l5FVpFlkdgVUkqWYtZrDT2jrztV2lVUXYhR3sQPnUf2jvpgIL9Zi4SR9lG61v1Y71za3M7eeqJM4KawxB0X7PkhwbCRCjPKzWbQ2yooP+k0z9M+OQph4rgyhme3NUIy692Y8PwmsbQ6Wes+r2fh3d24O63PmsK3v/iPurTdzownxM30jaTN2jmMZN5JD+mRoi8so5aaUmtVdWbnLlkxWlYRMejSN12Xh897kMVv91pGKfAj3GpSK0jiCgAAAAWAGgAHAAVuBSjo2rNYFZoAKKKKAM0UUUAFFFFABRWKxegDN6SbWhzwSp96N19VI/OlJatS1DJi9LTPLF6K3xceWRl7mYehtXI8KwsH1hSysm5ak0fOuxNSLejcVsHDHiBIskMoS2lnVnQuAV4EWB1B5cBXcYtptFSvWhCpGMnu84I2DWrcDWO6n6TZitsoTLHeRcSyu4BJEZjUqD4Zj8amMci69bw1H1ePmiPpUy2ltWBdlQYeGGIzSjPPLlUspV3VQDxDkD3A/paQ4xFbZgRfUX0uDwPlSyWBozldSpsDY6GzAMPgQalycc4CNKnXcVJ8b+/H7ZOEUZHE3r0T0dt/7XhvwH9tq88k1Ye6PSp9Ew6QS4csqKcjI1mIJJF1bQi5IzA+40609t+4yv4hio20Uv7voy570l2lteHDrmnlSNe92Av5DiT4Cqa230u4ua4hy4dT93tP+uwsPcBUMkxEk0lyXlkbvLO7fMmtI8UW9tvpmgS64aNpj99/q09CMx9B51X+3OkLGYm4eYoh/o4uwtu4kHM3vJpfsPooxuIsZAMOh5yav7oxr6kVYWw+ifBwWMinEOOcvs38Ixp63oApvY+7+IxRth4Xk72Asg83NlHrU/wBh9CjGzYye39nDqfIyMPkPfVrxRBQFUBQOAAAA8gOFbUAMmyN0sLhP5iBEPN7ZnPm7a05la7MK1WpQDNtDdLCT6y4aJz97IA36y2PxqNYzoc2c/CKSP8EjfJ81T5xrWtqAK0PQhhx/N4nEp5FD8lFY/kVT/n8Vbu0/fVmZa2EdTkCtU6D8Lbt4jEP74xf35SadcB0SbOj/AKAyf3juw/VBA+FTVxWLVACfZ2yooFywxRxjuRVX5DWllqwgraoAxas0VmgDFFZooAKKKKACiiigDFFFFAGDWpNYooA0kewJ7gT6VQu82/uJxzZM3VRMwURITbU27baGTy0HgKKKAGHbuzPo+JeHNnyG2a2W+gPC5tx76RUUViz2kz6daNyoQb8l+iNeVWhvs+bYWHJ5DDH/AOoj86KKdR4l7jM6n/yUP8iqr6elWt0UC+DlB/rvnGv7qzRU2/ti+s/yr96JXLu/BIys8SMy+ySoJHkaqfpCjC7SmA4fV/8A5JRRT7v2PiZn8PNu5a/6v9URw1d26O7kGM2PhkxEYfsvlbgyfWvqrDUVmik2ntv3Gl/EX8vH/L6MqjerYgweMkgDGRUykFhYkMLgGx91xb3Vd24GFg+hQzQ4aOAypdgupvcg3c9o8OZoorSPEkmooooAKzRRQAVi1FFAGjca1rNFSBlRrW9FFQBq4rW1FFSgOi8KzRRUAFFFFABRRRQAUUUUAf/Z"/>
          <p:cNvSpPr>
            <a:spLocks noChangeAspect="1" noChangeArrowheads="1"/>
          </p:cNvSpPr>
          <p:nvPr/>
        </p:nvSpPr>
        <p:spPr bwMode="auto">
          <a:xfrm>
            <a:off x="460375" y="160338"/>
            <a:ext cx="304800" cy="304800"/>
          </a:xfrm>
          <a:prstGeom prst="rect">
            <a:avLst/>
          </a:prstGeom>
          <a:noFill/>
          <a:ln w="9525">
            <a:noFill/>
            <a:miter lim="800000"/>
            <a:headEnd/>
            <a:tailEnd/>
          </a:ln>
        </p:spPr>
        <p:txBody>
          <a:bodyPr/>
          <a:lstStyle/>
          <a:p>
            <a:endParaRPr lang="en-GB">
              <a:latin typeface="Calibri" pitchFamily="-84" charset="0"/>
            </a:endParaRPr>
          </a:p>
        </p:txBody>
      </p:sp>
      <p:graphicFrame>
        <p:nvGraphicFramePr>
          <p:cNvPr id="5" name="Diagram 4"/>
          <p:cNvGraphicFramePr/>
          <p:nvPr/>
        </p:nvGraphicFramePr>
        <p:xfrm>
          <a:off x="1879165" y="1757437"/>
          <a:ext cx="5568280" cy="36881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8" descr="http://t1.gstatic.com/images?q=tbn:ANd9GcQVsquBHyFDqh4xeUJWxhqmvutsdDpDIttJJkBk9uPmkuv3QfnXuA"/>
          <p:cNvPicPr>
            <a:picLocks noChangeAspect="1" noChangeArrowheads="1"/>
          </p:cNvPicPr>
          <p:nvPr/>
        </p:nvPicPr>
        <p:blipFill>
          <a:blip r:embed="rId9" cstate="print">
            <a:extLst/>
          </a:blip>
          <a:srcRect/>
          <a:stretch>
            <a:fillRect/>
          </a:stretch>
        </p:blipFill>
        <p:spPr bwMode="auto">
          <a:xfrm>
            <a:off x="335310" y="430944"/>
            <a:ext cx="1872208" cy="1318347"/>
          </a:xfrm>
          <a:prstGeom prst="rect">
            <a:avLst/>
          </a:prstGeom>
          <a:noFill/>
          <a:effectLst>
            <a:softEdge rad="165100"/>
          </a:effectLst>
          <a:extLst/>
        </p:spPr>
      </p:pic>
      <p:pic>
        <p:nvPicPr>
          <p:cNvPr id="9" name="Picture 4" descr="http://t2.gstatic.com/images?q=tbn:ANd9GcTS8UjfnGBqZGYAEEBWo5gvP5471QGjgp-c4OGsgHPvvkl0VoOGGA"/>
          <p:cNvPicPr>
            <a:picLocks noChangeAspect="1" noChangeArrowheads="1"/>
          </p:cNvPicPr>
          <p:nvPr/>
        </p:nvPicPr>
        <p:blipFill rotWithShape="1">
          <a:blip r:embed="rId10" cstate="print">
            <a:extLst/>
          </a:blip>
          <a:srcRect l="-6173" t="-10523" r="-6173" b="-10523"/>
          <a:stretch/>
        </p:blipFill>
        <p:spPr bwMode="auto">
          <a:xfrm>
            <a:off x="6799115" y="0"/>
            <a:ext cx="2344885" cy="1554762"/>
          </a:xfrm>
          <a:prstGeom prst="rect">
            <a:avLst/>
          </a:prstGeom>
          <a:noFill/>
          <a:effectLst>
            <a:reflection endPos="0" dir="5400000" sy="-100000" algn="bl" rotWithShape="0"/>
            <a:softEdge rad="152400"/>
          </a:effectLst>
          <a:extLst/>
        </p:spPr>
      </p:pic>
      <p:pic>
        <p:nvPicPr>
          <p:cNvPr id="46088" name="Picture 12" descr="http://t1.gstatic.com/images?q=tbn:ANd9GcSAaNtXMCCPoWezBsMK3BW2VAs-RvytS5l4z9t7-San7Cz9PxipDg"/>
          <p:cNvPicPr>
            <a:picLocks noChangeAspect="1" noChangeArrowheads="1"/>
          </p:cNvPicPr>
          <p:nvPr/>
        </p:nvPicPr>
        <p:blipFill>
          <a:blip r:embed="rId11" cstate="print"/>
          <a:srcRect/>
          <a:stretch>
            <a:fillRect/>
          </a:stretch>
        </p:blipFill>
        <p:spPr bwMode="auto">
          <a:xfrm>
            <a:off x="7543800" y="5410200"/>
            <a:ext cx="1328738" cy="947738"/>
          </a:xfrm>
          <a:prstGeom prst="rect">
            <a:avLst/>
          </a:prstGeom>
          <a:noFill/>
          <a:ln w="9525">
            <a:noFill/>
            <a:miter lim="800000"/>
            <a:headEnd/>
            <a:tailEnd/>
          </a:ln>
        </p:spPr>
      </p:pic>
      <p:grpSp>
        <p:nvGrpSpPr>
          <p:cNvPr id="2" name="Group 13"/>
          <p:cNvGrpSpPr/>
          <p:nvPr/>
        </p:nvGrpSpPr>
        <p:grpSpPr>
          <a:xfrm>
            <a:off x="2748508" y="5740880"/>
            <a:ext cx="3871018" cy="687053"/>
            <a:chOff x="521616" y="1384218"/>
            <a:chExt cx="3871018" cy="687053"/>
          </a:xfrm>
          <a:solidFill>
            <a:schemeClr val="tx2">
              <a:lumMod val="75000"/>
            </a:schemeClr>
          </a:solidFill>
        </p:grpSpPr>
        <p:sp>
          <p:nvSpPr>
            <p:cNvPr id="15" name="Rounded Rectangle 14"/>
            <p:cNvSpPr/>
            <p:nvPr/>
          </p:nvSpPr>
          <p:spPr>
            <a:xfrm>
              <a:off x="521616" y="1384218"/>
              <a:ext cx="3871018" cy="687053"/>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p:nvPr/>
          </p:nvSpPr>
          <p:spPr>
            <a:xfrm>
              <a:off x="555155" y="1417757"/>
              <a:ext cx="3803940" cy="619975"/>
            </a:xfrm>
            <a:prstGeom prst="rect">
              <a:avLst/>
            </a:prstGeom>
            <a:grpFill/>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fontAlgn="auto">
                <a:lnSpc>
                  <a:spcPct val="90000"/>
                </a:lnSpc>
                <a:spcBef>
                  <a:spcPts val="0"/>
                </a:spcBef>
                <a:spcAft>
                  <a:spcPct val="35000"/>
                </a:spcAft>
                <a:defRPr/>
              </a:pPr>
              <a:r>
                <a:rPr lang="en-GB" sz="2000" dirty="0"/>
                <a:t>Resilience, Aspiration, Sustainability</a:t>
              </a:r>
            </a:p>
          </p:txBody>
        </p:sp>
      </p:grpSp>
      <p:grpSp>
        <p:nvGrpSpPr>
          <p:cNvPr id="46090" name="Group 16"/>
          <p:cNvGrpSpPr>
            <a:grpSpLocks/>
          </p:cNvGrpSpPr>
          <p:nvPr/>
        </p:nvGrpSpPr>
        <p:grpSpPr bwMode="auto">
          <a:xfrm>
            <a:off x="2487613" y="690563"/>
            <a:ext cx="4217987" cy="687387"/>
            <a:chOff x="289959" y="1384217"/>
            <a:chExt cx="3951642" cy="687053"/>
          </a:xfrm>
        </p:grpSpPr>
        <p:sp>
          <p:nvSpPr>
            <p:cNvPr id="18" name="Rounded Rectangle 17"/>
            <p:cNvSpPr/>
            <p:nvPr/>
          </p:nvSpPr>
          <p:spPr>
            <a:xfrm>
              <a:off x="289959" y="1384217"/>
              <a:ext cx="3871330" cy="687053"/>
            </a:xfrm>
            <a:prstGeom prst="roundRect">
              <a:avLst/>
            </a:pr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p:nvPr/>
          </p:nvSpPr>
          <p:spPr>
            <a:xfrm>
              <a:off x="297395" y="1417538"/>
              <a:ext cx="3944206" cy="620411"/>
            </a:xfrm>
            <a:prstGeom prst="rect">
              <a:avLst/>
            </a:prstGeom>
          </p:spPr>
          <p:style>
            <a:lnRef idx="0">
              <a:scrgbClr r="0" g="0" b="0"/>
            </a:lnRef>
            <a:fillRef idx="0">
              <a:scrgbClr r="0" g="0" b="0"/>
            </a:fillRef>
            <a:effectRef idx="0">
              <a:scrgbClr r="0" g="0" b="0"/>
            </a:effectRef>
            <a:fontRef idx="minor">
              <a:schemeClr val="lt1"/>
            </a:fontRef>
          </p:style>
          <p:txBody>
            <a:bodyPr tIns="91440" bIns="91440" anchor="ctr"/>
            <a:lstStyle/>
            <a:p>
              <a:pPr algn="ctr" defTabSz="1066800">
                <a:lnSpc>
                  <a:spcPct val="90000"/>
                </a:lnSpc>
                <a:spcAft>
                  <a:spcPct val="35000"/>
                </a:spcAft>
              </a:pPr>
              <a:r>
                <a:rPr lang="en-GB" sz="2000">
                  <a:solidFill>
                    <a:srgbClr val="FFFFFF"/>
                  </a:solidFill>
                </a:rPr>
                <a:t>Identify, Assess &amp; Respond to Need</a:t>
              </a:r>
            </a:p>
          </p:txBody>
        </p:sp>
      </p:grpSp>
      <p:sp>
        <p:nvSpPr>
          <p:cNvPr id="25" name="Rounded Rectangle 24"/>
          <p:cNvSpPr/>
          <p:nvPr/>
        </p:nvSpPr>
        <p:spPr>
          <a:xfrm rot="16200000">
            <a:off x="-307181" y="3048794"/>
            <a:ext cx="2900363" cy="828675"/>
          </a:xfrm>
          <a:prstGeom prst="roundRect">
            <a:avLst/>
          </a:pr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GB" sz="2000">
                <a:solidFill>
                  <a:srgbClr val="FFFFFF"/>
                </a:solidFill>
              </a:rPr>
              <a:t>Strong, effective, integrated teams</a:t>
            </a:r>
          </a:p>
        </p:txBody>
      </p:sp>
      <p:sp>
        <p:nvSpPr>
          <p:cNvPr id="26" name="Rounded Rectangle 25"/>
          <p:cNvSpPr/>
          <p:nvPr/>
        </p:nvSpPr>
        <p:spPr>
          <a:xfrm rot="5400000">
            <a:off x="6599237" y="3095626"/>
            <a:ext cx="2900363" cy="830262"/>
          </a:xfrm>
          <a:prstGeom prst="roundRect">
            <a:avLst/>
          </a:pr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GB" sz="2000">
                <a:solidFill>
                  <a:srgbClr val="FFFFFF"/>
                </a:solidFill>
              </a:rPr>
              <a:t>Maximising resources, reducing duplication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mtClean="0"/>
              <a:t>Format</a:t>
            </a:r>
            <a:br>
              <a:rPr lang="en-GB" smtClean="0"/>
            </a:br>
            <a:endParaRPr lang="en-GB" smtClean="0"/>
          </a:p>
        </p:txBody>
      </p:sp>
      <p:sp>
        <p:nvSpPr>
          <p:cNvPr id="19459"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mtClean="0"/>
              <a:t>Developing a Neighbourhood Community Budget in a two tier area </a:t>
            </a:r>
          </a:p>
          <a:p>
            <a:r>
              <a:rPr lang="en-GB" smtClean="0"/>
              <a:t>Involving residents in redesigning services</a:t>
            </a:r>
          </a:p>
          <a:p>
            <a:r>
              <a:rPr lang="en-GB" smtClean="0"/>
              <a:t>Building the case for how to reduce costs and improve outcomes</a:t>
            </a:r>
          </a:p>
          <a:p>
            <a:endParaRPr lang="en-GB"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xfrm>
            <a:off x="0" y="692150"/>
            <a:ext cx="7740650" cy="1152525"/>
          </a:xfrm>
          <a:noFill/>
          <a:ln>
            <a:miter lim="800000"/>
            <a:headEnd/>
            <a:tailEnd/>
          </a:ln>
        </p:spPr>
        <p:txBody>
          <a:bodyPr vert="horz" wrap="square" lIns="91440" tIns="45720" rIns="91440" bIns="45720" numCol="1" anchor="t" anchorCtr="0" compatLnSpc="1">
            <a:prstTxWarp prst="textNoShape">
              <a:avLst/>
            </a:prstTxWarp>
          </a:bodyPr>
          <a:lstStyle/>
          <a:p>
            <a:r>
              <a:rPr lang="en-GB" smtClean="0"/>
              <a:t>Supporting the New Service</a:t>
            </a:r>
          </a:p>
        </p:txBody>
      </p:sp>
      <p:sp>
        <p:nvSpPr>
          <p:cNvPr id="48131" name="Content Placeholder 2"/>
          <p:cNvSpPr>
            <a:spLocks noGrp="1"/>
          </p:cNvSpPr>
          <p:nvPr>
            <p:ph idx="1"/>
          </p:nvPr>
        </p:nvSpPr>
        <p:spPr bwMode="auto">
          <a:xfrm>
            <a:off x="457200" y="2060575"/>
            <a:ext cx="8229600" cy="4464050"/>
          </a:xfrm>
          <a:noFill/>
          <a:ln>
            <a:miter lim="800000"/>
            <a:headEnd/>
            <a:tailEnd/>
          </a:ln>
        </p:spPr>
        <p:txBody>
          <a:bodyPr vert="horz" wrap="square" lIns="91440" tIns="45720" rIns="91440" bIns="45720" numCol="1" anchor="t" anchorCtr="0" compatLnSpc="1">
            <a:prstTxWarp prst="textNoShape">
              <a:avLst/>
            </a:prstTxWarp>
          </a:bodyPr>
          <a:lstStyle/>
          <a:p>
            <a:r>
              <a:rPr lang="en-GB" smtClean="0"/>
              <a:t>One performance framework </a:t>
            </a:r>
          </a:p>
          <a:p>
            <a:r>
              <a:rPr lang="en-GB" smtClean="0"/>
              <a:t>Workforce development programme</a:t>
            </a:r>
          </a:p>
          <a:p>
            <a:r>
              <a:rPr lang="en-GB" smtClean="0"/>
              <a:t>Independent scrutiny of the new service</a:t>
            </a:r>
          </a:p>
          <a:p>
            <a:r>
              <a:rPr lang="en-GB" smtClean="0"/>
              <a:t>Joint commitment from all partners about resources and openness about learning from this work</a:t>
            </a:r>
          </a:p>
          <a:p>
            <a:r>
              <a:rPr lang="en-GB" smtClean="0"/>
              <a:t>Member buy in at all levels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457200" y="476250"/>
            <a:ext cx="6994525" cy="941388"/>
          </a:xfrm>
          <a:noFill/>
          <a:ln>
            <a:miter lim="800000"/>
            <a:headEnd/>
            <a:tailEnd/>
          </a:ln>
        </p:spPr>
        <p:txBody>
          <a:bodyPr vert="horz" wrap="square" lIns="91440" tIns="45720" rIns="91440" bIns="45720" numCol="1" anchor="t" anchorCtr="0" compatLnSpc="1">
            <a:prstTxWarp prst="textNoShape">
              <a:avLst/>
            </a:prstTxWarp>
          </a:bodyPr>
          <a:lstStyle/>
          <a:p>
            <a:r>
              <a:rPr lang="en-GB" dirty="0" smtClean="0"/>
              <a:t>Challenges Ahead</a:t>
            </a:r>
            <a:br>
              <a:rPr lang="en-GB" dirty="0" smtClean="0"/>
            </a:br>
            <a:endParaRPr lang="en-GB" dirty="0" smtClean="0"/>
          </a:p>
        </p:txBody>
      </p:sp>
      <p:sp>
        <p:nvSpPr>
          <p:cNvPr id="24579" name="Content Placeholder 2"/>
          <p:cNvSpPr>
            <a:spLocks noGrp="1"/>
          </p:cNvSpPr>
          <p:nvPr>
            <p:ph idx="1"/>
          </p:nvPr>
        </p:nvSpPr>
        <p:spPr bwMode="auto">
          <a:xfrm>
            <a:off x="611188" y="1989138"/>
            <a:ext cx="8229600" cy="4021137"/>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Arial" charset="0"/>
              <a:buChar char="–"/>
            </a:pPr>
            <a:r>
              <a:rPr lang="en-GB" sz="2600" dirty="0" smtClean="0"/>
              <a:t>Facilitate ways for cashable savings from one agency to be reinvested in services that prevent crises</a:t>
            </a:r>
          </a:p>
          <a:p>
            <a:pPr eaLnBrk="1" hangingPunct="1">
              <a:buFont typeface="Arial" charset="0"/>
              <a:buChar char="–"/>
            </a:pPr>
            <a:r>
              <a:rPr lang="en-GB" sz="2600" dirty="0" smtClean="0"/>
              <a:t>Pooling budgets and letting the community take on even control</a:t>
            </a:r>
          </a:p>
          <a:p>
            <a:pPr eaLnBrk="1" hangingPunct="1">
              <a:buFont typeface="Arial" charset="0"/>
              <a:buChar char="–"/>
            </a:pPr>
            <a:r>
              <a:rPr lang="en-GB" sz="2600" dirty="0" smtClean="0"/>
              <a:t>DCLG recognising this is just the start and not the end</a:t>
            </a:r>
          </a:p>
          <a:p>
            <a:endParaRPr lang="en-GB"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457200" y="404813"/>
            <a:ext cx="8229600" cy="1012825"/>
          </a:xfrm>
          <a:noFill/>
          <a:ln>
            <a:miter lim="800000"/>
            <a:headEnd/>
            <a:tailEnd/>
          </a:ln>
        </p:spPr>
        <p:txBody>
          <a:bodyPr vert="horz" wrap="square" lIns="91440" tIns="45720" rIns="91440" bIns="45720" numCol="1" anchor="t" anchorCtr="0" compatLnSpc="1">
            <a:prstTxWarp prst="textNoShape">
              <a:avLst/>
            </a:prstTxWarp>
          </a:bodyPr>
          <a:lstStyle/>
          <a:p>
            <a:r>
              <a:rPr lang="en-GB" smtClean="0"/>
              <a:t>Summary</a:t>
            </a:r>
          </a:p>
        </p:txBody>
      </p:sp>
      <p:sp>
        <p:nvSpPr>
          <p:cNvPr id="49155"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mtClean="0"/>
              <a:t>Be challenging of ‘As Is’</a:t>
            </a:r>
          </a:p>
          <a:p>
            <a:r>
              <a:rPr lang="en-GB" smtClean="0"/>
              <a:t>Build strong partnership links with champions across agencies</a:t>
            </a:r>
          </a:p>
          <a:p>
            <a:r>
              <a:rPr lang="en-GB" smtClean="0"/>
              <a:t>Be robust in your evidence </a:t>
            </a:r>
          </a:p>
          <a:p>
            <a:r>
              <a:rPr lang="en-GB" smtClean="0"/>
              <a:t>Be bold in your ‘To Be’ design</a:t>
            </a:r>
          </a:p>
          <a:p>
            <a:r>
              <a:rPr lang="en-GB" smtClean="0"/>
              <a:t>Evaluate and continue to build the case</a:t>
            </a:r>
          </a:p>
          <a:p>
            <a:r>
              <a:rPr lang="en-GB" smtClean="0"/>
              <a:t>Do</a:t>
            </a:r>
            <a:r>
              <a:rPr lang="en-US" smtClean="0"/>
              <a:t>n’t</a:t>
            </a:r>
            <a:r>
              <a:rPr lang="en-GB" smtClean="0"/>
              <a:t> take NO for an answer!</a:t>
            </a:r>
          </a:p>
          <a:p>
            <a:pPr>
              <a:buFontTx/>
              <a:buNone/>
            </a:pPr>
            <a:endParaRPr lang="en-GB"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mtClean="0"/>
              <a:t>The Road Ahead</a:t>
            </a:r>
          </a:p>
        </p:txBody>
      </p:sp>
      <p:pic>
        <p:nvPicPr>
          <p:cNvPr id="50179" name="Picture 2" descr="H:\Directorates\Head of Customers,  Policy &amp; Partnerships - Nazeya Hussain\Partnership Meetings\PSB Sherwood\CapitaConference18032013\NCBs.JPG"/>
          <p:cNvPicPr>
            <a:picLocks noGrp="1" noChangeAspect="1" noChangeArrowheads="1"/>
          </p:cNvPicPr>
          <p:nvPr>
            <p:ph idx="1"/>
          </p:nvPr>
        </p:nvPicPr>
        <p:blipFill>
          <a:blip r:embed="rId2" cstate="print"/>
          <a:srcRect/>
          <a:stretch>
            <a:fillRect/>
          </a:stretch>
        </p:blipFill>
        <p:spPr bwMode="auto">
          <a:xfrm>
            <a:off x="684213" y="1700213"/>
            <a:ext cx="6088062" cy="4525962"/>
          </a:xfrm>
          <a:noFill/>
          <a:ln>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1116013" y="333375"/>
            <a:ext cx="6551612" cy="1295400"/>
          </a:xfrm>
          <a:noFill/>
          <a:ln>
            <a:miter lim="800000"/>
            <a:headEnd/>
            <a:tailEnd/>
          </a:ln>
        </p:spPr>
        <p:txBody>
          <a:bodyPr vert="horz" wrap="square" lIns="91440" tIns="45720" rIns="91440" bIns="45720" numCol="1" anchor="t" anchorCtr="0" compatLnSpc="1">
            <a:prstTxWarp prst="textNoShape">
              <a:avLst/>
            </a:prstTxWarp>
          </a:bodyPr>
          <a:lstStyle/>
          <a:p>
            <a:r>
              <a:rPr lang="en-GB" smtClean="0"/>
              <a:t>Delivering in a Two-Tier Context</a:t>
            </a:r>
          </a:p>
        </p:txBody>
      </p:sp>
      <p:sp>
        <p:nvSpPr>
          <p:cNvPr id="20483" name="Content Placeholder 2"/>
          <p:cNvSpPr>
            <a:spLocks noGrp="1"/>
          </p:cNvSpPr>
          <p:nvPr>
            <p:ph idx="1"/>
          </p:nvPr>
        </p:nvSpPr>
        <p:spPr bwMode="auto">
          <a:xfrm>
            <a:off x="755650" y="1844675"/>
            <a:ext cx="7931150" cy="4281488"/>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GB" sz="2200" smtClean="0"/>
              <a:t>Kent – largest County in the Country </a:t>
            </a:r>
          </a:p>
          <a:p>
            <a:pPr>
              <a:lnSpc>
                <a:spcPct val="80000"/>
              </a:lnSpc>
              <a:buFontTx/>
              <a:buNone/>
            </a:pPr>
            <a:endParaRPr lang="en-GB" sz="2200" smtClean="0"/>
          </a:p>
          <a:p>
            <a:pPr>
              <a:lnSpc>
                <a:spcPct val="80000"/>
              </a:lnSpc>
            </a:pPr>
            <a:r>
              <a:rPr lang="en-GB" sz="2200" smtClean="0"/>
              <a:t> Kent's population (excluding Medway) is currently estimated to be 1,466,500 people</a:t>
            </a:r>
          </a:p>
          <a:p>
            <a:pPr>
              <a:lnSpc>
                <a:spcPct val="80000"/>
              </a:lnSpc>
              <a:buFontTx/>
              <a:buNone/>
            </a:pPr>
            <a:endParaRPr lang="en-GB" sz="2200" smtClean="0"/>
          </a:p>
          <a:p>
            <a:pPr>
              <a:lnSpc>
                <a:spcPct val="80000"/>
              </a:lnSpc>
            </a:pPr>
            <a:r>
              <a:rPr lang="en-GB" sz="2200" smtClean="0"/>
              <a:t>The annual public expenditure in Kent is £8.25 billion. It also holds over £5 billion of capital assets’.</a:t>
            </a:r>
          </a:p>
          <a:p>
            <a:pPr>
              <a:lnSpc>
                <a:spcPct val="80000"/>
              </a:lnSpc>
              <a:buFontTx/>
              <a:buNone/>
            </a:pPr>
            <a:endParaRPr lang="en-GB" sz="2200" smtClean="0"/>
          </a:p>
          <a:p>
            <a:pPr>
              <a:lnSpc>
                <a:spcPct val="80000"/>
              </a:lnSpc>
            </a:pPr>
            <a:r>
              <a:rPr lang="en-GB" sz="2200" smtClean="0"/>
              <a:t>Police /Health/Probation and Local Authority boundaries are not all coterminous</a:t>
            </a:r>
          </a:p>
          <a:p>
            <a:pPr>
              <a:lnSpc>
                <a:spcPct val="80000"/>
              </a:lnSpc>
              <a:buFontTx/>
              <a:buNone/>
            </a:pPr>
            <a:endParaRPr lang="en-GB" sz="2200" smtClean="0"/>
          </a:p>
          <a:p>
            <a:pPr>
              <a:lnSpc>
                <a:spcPct val="80000"/>
              </a:lnSpc>
            </a:pPr>
            <a:r>
              <a:rPr lang="en-GB" sz="2200" smtClean="0"/>
              <a:t>Population is diverse with some of the most affluent and most deprived areas in the Country</a:t>
            </a:r>
          </a:p>
          <a:p>
            <a:pPr>
              <a:lnSpc>
                <a:spcPct val="80000"/>
              </a:lnSpc>
            </a:pPr>
            <a:endParaRPr lang="en-GB" sz="22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descr="Map-of-Kent-Districts.jpg"/>
          <p:cNvPicPr>
            <a:picLocks noGrp="1" noChangeAspect="1"/>
          </p:cNvPicPr>
          <p:nvPr>
            <p:ph idx="1"/>
          </p:nvPr>
        </p:nvPicPr>
        <p:blipFill>
          <a:blip r:embed="rId2" cstate="print"/>
          <a:stretch>
            <a:fillRect/>
          </a:stretch>
        </p:blipFill>
        <p:spPr>
          <a:xfrm>
            <a:off x="1043608" y="390262"/>
            <a:ext cx="6552728" cy="524218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mtClean="0"/>
              <a:t>Structures in Transition</a:t>
            </a:r>
          </a:p>
        </p:txBody>
      </p:sp>
      <p:sp>
        <p:nvSpPr>
          <p:cNvPr id="22531"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mtClean="0"/>
              <a:t>Clinical Commissioning Groups across the County and HWB Board</a:t>
            </a:r>
          </a:p>
          <a:p>
            <a:r>
              <a:rPr lang="en-GB" smtClean="0"/>
              <a:t>Police and Crime Commissioner</a:t>
            </a:r>
          </a:p>
          <a:p>
            <a:r>
              <a:rPr lang="en-GB" smtClean="0"/>
              <a:t>Probation – PbR drive</a:t>
            </a:r>
          </a:p>
          <a:p>
            <a:r>
              <a:rPr lang="en-GB" smtClean="0"/>
              <a:t>Voluntary Sector- repositioning and capacity</a:t>
            </a:r>
          </a:p>
          <a:p>
            <a:r>
              <a:rPr lang="en-GB" smtClean="0"/>
              <a:t>RSL’s – impact of welfare reform</a:t>
            </a:r>
          </a:p>
          <a:p>
            <a:r>
              <a:rPr lang="en-GB" smtClean="0"/>
              <a:t>JCP – Move to Universal Credits</a:t>
            </a:r>
          </a:p>
          <a:p>
            <a:endParaRPr lang="en-GB"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0" y="981075"/>
            <a:ext cx="8686800" cy="863600"/>
          </a:xfrm>
          <a:noFill/>
          <a:ln>
            <a:miter lim="800000"/>
            <a:headEnd/>
            <a:tailEnd/>
          </a:ln>
        </p:spPr>
        <p:txBody>
          <a:bodyPr vert="horz" wrap="square" lIns="91440" tIns="45720" rIns="91440" bIns="45720" numCol="1" anchor="t" anchorCtr="0" compatLnSpc="1">
            <a:prstTxWarp prst="textNoShape">
              <a:avLst/>
            </a:prstTxWarp>
          </a:bodyPr>
          <a:lstStyle/>
          <a:p>
            <a:r>
              <a:rPr lang="en-GB" smtClean="0"/>
              <a:t>Other Significant Programmes</a:t>
            </a:r>
          </a:p>
        </p:txBody>
      </p:sp>
      <p:sp>
        <p:nvSpPr>
          <p:cNvPr id="24579"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GB" smtClean="0"/>
          </a:p>
          <a:p>
            <a:r>
              <a:rPr lang="en-GB" smtClean="0"/>
              <a:t>Troubled Families</a:t>
            </a:r>
          </a:p>
          <a:p>
            <a:pPr>
              <a:buFontTx/>
              <a:buNone/>
            </a:pPr>
            <a:endParaRPr lang="en-GB" smtClean="0"/>
          </a:p>
          <a:p>
            <a:r>
              <a:rPr lang="en-GB" smtClean="0"/>
              <a:t>Integration of Youth Service</a:t>
            </a:r>
          </a:p>
          <a:p>
            <a:pPr>
              <a:buFontTx/>
              <a:buNone/>
            </a:pPr>
            <a:endParaRPr lang="en-GB" smtClean="0"/>
          </a:p>
          <a:p>
            <a:r>
              <a:rPr lang="en-GB" smtClean="0"/>
              <a:t>Early Intervention Services Review</a:t>
            </a:r>
          </a:p>
          <a:p>
            <a:endParaRPr lang="en-GB" smtClean="0"/>
          </a:p>
          <a:p>
            <a:endParaRPr lang="en-GB" smtClean="0"/>
          </a:p>
          <a:p>
            <a:endParaRPr lang="en-GB" smtClean="0"/>
          </a:p>
          <a:p>
            <a:pPr>
              <a:buFontTx/>
              <a:buNone/>
            </a:pPr>
            <a:endParaRPr lang="en-GB" smtClean="0"/>
          </a:p>
          <a:p>
            <a:endParaRPr lang="en-GB"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457200" y="404813"/>
            <a:ext cx="7067550" cy="1012825"/>
          </a:xfrm>
          <a:noFill/>
          <a:ln>
            <a:miter lim="800000"/>
            <a:headEnd/>
            <a:tailEnd/>
          </a:ln>
        </p:spPr>
        <p:txBody>
          <a:bodyPr vert="horz" wrap="square" lIns="91440" tIns="45720" rIns="91440" bIns="45720" numCol="1" anchor="t" anchorCtr="0" compatLnSpc="1">
            <a:prstTxWarp prst="textNoShape">
              <a:avLst/>
            </a:prstTxWarp>
          </a:bodyPr>
          <a:lstStyle/>
          <a:p>
            <a:r>
              <a:rPr lang="en-GB" smtClean="0"/>
              <a:t>The location of Sherwood </a:t>
            </a:r>
          </a:p>
        </p:txBody>
      </p:sp>
      <p:pic>
        <p:nvPicPr>
          <p:cNvPr id="25603" name="Picture 2"/>
          <p:cNvPicPr>
            <a:picLocks noGrp="1" noChangeAspect="1" noChangeArrowheads="1"/>
          </p:cNvPicPr>
          <p:nvPr>
            <p:ph idx="1"/>
          </p:nvPr>
        </p:nvPicPr>
        <p:blipFill>
          <a:blip r:embed="rId3" cstate="print"/>
          <a:srcRect/>
          <a:stretch>
            <a:fillRect/>
          </a:stretch>
        </p:blipFill>
        <p:spPr bwMode="auto">
          <a:xfrm>
            <a:off x="395288" y="1268413"/>
            <a:ext cx="8497887" cy="5400675"/>
          </a:xfrm>
          <a:noFill/>
          <a:ln>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mtClean="0"/>
              <a:t>Our Local Context</a:t>
            </a:r>
          </a:p>
        </p:txBody>
      </p:sp>
      <p:sp>
        <p:nvSpPr>
          <p:cNvPr id="27651" name="Content Placeholder 2"/>
          <p:cNvSpPr>
            <a:spLocks noGrp="1"/>
          </p:cNvSpPr>
          <p:nvPr>
            <p:ph idx="1"/>
          </p:nvPr>
        </p:nvSpPr>
        <p:spPr bwMode="auto">
          <a:xfrm>
            <a:off x="381000" y="1600200"/>
            <a:ext cx="8229600" cy="5257800"/>
          </a:xfrm>
          <a:noFill/>
          <a:ln>
            <a:miter lim="800000"/>
            <a:headEnd/>
            <a:tailEnd/>
          </a:ln>
        </p:spPr>
        <p:txBody>
          <a:bodyPr vert="horz" wrap="square" lIns="91440" tIns="45720" rIns="91440" bIns="45720" numCol="1" anchor="t" anchorCtr="0" compatLnSpc="1">
            <a:prstTxWarp prst="textNoShape">
              <a:avLst/>
            </a:prstTxWarp>
          </a:bodyPr>
          <a:lstStyle/>
          <a:p>
            <a:r>
              <a:rPr lang="en-GB" sz="2800" smtClean="0"/>
              <a:t>Strong Leadership from Public Service Board</a:t>
            </a:r>
          </a:p>
          <a:p>
            <a:r>
              <a:rPr lang="en-GB" sz="2800" smtClean="0"/>
              <a:t>£34m regeneration scheme underway</a:t>
            </a:r>
          </a:p>
          <a:p>
            <a:r>
              <a:rPr lang="en-GB" sz="2800" smtClean="0"/>
              <a:t>Experience of working jointly in Sherwood for over 10 years</a:t>
            </a:r>
          </a:p>
          <a:p>
            <a:r>
              <a:rPr lang="en-GB" sz="2800" smtClean="0"/>
              <a:t>Established community assets and engagement</a:t>
            </a:r>
          </a:p>
          <a:p>
            <a:r>
              <a:rPr lang="en-GB" sz="2800" smtClean="0"/>
              <a:t>We were committed to accelerating change in our community AND making it sustainable</a:t>
            </a:r>
          </a:p>
          <a:p>
            <a:endParaRPr lang="en-GB" sz="28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0" y="620713"/>
            <a:ext cx="8686800" cy="1008062"/>
          </a:xfrm>
          <a:noFill/>
          <a:ln>
            <a:miter lim="800000"/>
            <a:headEnd/>
            <a:tailEnd/>
          </a:ln>
        </p:spPr>
        <p:txBody>
          <a:bodyPr vert="horz" wrap="square" lIns="91440" tIns="45720" rIns="91440" bIns="45720" numCol="1" anchor="t" anchorCtr="0" compatLnSpc="1">
            <a:prstTxWarp prst="textNoShape">
              <a:avLst/>
            </a:prstTxWarp>
          </a:bodyPr>
          <a:lstStyle/>
          <a:p>
            <a:r>
              <a:rPr lang="en-GB" smtClean="0"/>
              <a:t>Residents Led Approach </a:t>
            </a:r>
          </a:p>
        </p:txBody>
      </p:sp>
      <p:sp>
        <p:nvSpPr>
          <p:cNvPr id="29699" name="Content Placeholder 2"/>
          <p:cNvSpPr>
            <a:spLocks noGrp="1"/>
          </p:cNvSpPr>
          <p:nvPr>
            <p:ph idx="1"/>
          </p:nvPr>
        </p:nvSpPr>
        <p:spPr bwMode="auto">
          <a:xfrm>
            <a:off x="468313" y="1628775"/>
            <a:ext cx="8229600" cy="4525963"/>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pPr>
            <a:r>
              <a:rPr lang="en-GB" smtClean="0"/>
              <a:t>As Is’ – Establishing what happens now by using social ethonographers</a:t>
            </a:r>
          </a:p>
          <a:p>
            <a:pPr>
              <a:spcBef>
                <a:spcPct val="0"/>
              </a:spcBef>
            </a:pPr>
            <a:endParaRPr lang="en-GB" smtClean="0"/>
          </a:p>
          <a:p>
            <a:pPr>
              <a:spcBef>
                <a:spcPct val="0"/>
              </a:spcBef>
            </a:pPr>
            <a:r>
              <a:rPr lang="en-GB" smtClean="0"/>
              <a:t>Understanding the end user experience and using that as the core to our service redesign</a:t>
            </a:r>
          </a:p>
          <a:p>
            <a:pPr>
              <a:spcBef>
                <a:spcPct val="0"/>
              </a:spcBef>
              <a:buFontTx/>
              <a:buNone/>
            </a:pPr>
            <a:endParaRPr lang="en-GB" smtClean="0"/>
          </a:p>
          <a:p>
            <a:pPr>
              <a:spcBef>
                <a:spcPct val="0"/>
              </a:spcBef>
            </a:pPr>
            <a:r>
              <a:rPr lang="en-GB" smtClean="0"/>
              <a:t>Not allowing our organisational and professional judgement to direct the pilot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834</TotalTime>
  <Words>1097</Words>
  <Application>Microsoft Office PowerPoint</Application>
  <PresentationFormat>On-screen Show (4:3)</PresentationFormat>
  <Paragraphs>159</Paragraphs>
  <Slides>23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ＭＳ Ｐゴシック</vt:lpstr>
      <vt:lpstr>Arial</vt:lpstr>
      <vt:lpstr>Calibri</vt:lpstr>
      <vt:lpstr>Blank Presentation</vt:lpstr>
      <vt:lpstr>The Sherwood Pilot</vt:lpstr>
      <vt:lpstr>Format </vt:lpstr>
      <vt:lpstr>Delivering in a Two-Tier Context</vt:lpstr>
      <vt:lpstr>PowerPoint Presentation</vt:lpstr>
      <vt:lpstr>Structures in Transition</vt:lpstr>
      <vt:lpstr>Other Significant Programmes</vt:lpstr>
      <vt:lpstr>The location of Sherwood </vt:lpstr>
      <vt:lpstr>Our Local Context</vt:lpstr>
      <vt:lpstr>Residents Led Approach </vt:lpstr>
      <vt:lpstr>Key messages from the insight work </vt:lpstr>
      <vt:lpstr>Perverse incentives</vt:lpstr>
      <vt:lpstr>A case study</vt:lpstr>
      <vt:lpstr>  Building the Case for Change</vt:lpstr>
      <vt:lpstr>Resource Mapping</vt:lpstr>
      <vt:lpstr>Costs and Benefits </vt:lpstr>
      <vt:lpstr>Non Financial Benefits</vt:lpstr>
      <vt:lpstr>Evaluation</vt:lpstr>
      <vt:lpstr>Making it Happen</vt:lpstr>
      <vt:lpstr>PowerPoint Presentation</vt:lpstr>
      <vt:lpstr>Supporting the New Service</vt:lpstr>
      <vt:lpstr>Challenges Ahead </vt:lpstr>
      <vt:lpstr>Summary</vt:lpstr>
      <vt:lpstr>The Road Ahead</vt:lpstr>
    </vt:vector>
  </TitlesOfParts>
  <Company>DTW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Harman</dc:creator>
  <cp:lastModifiedBy>Jenna Collins</cp:lastModifiedBy>
  <cp:revision>56</cp:revision>
  <dcterms:created xsi:type="dcterms:W3CDTF">2013-03-12T14:17:19Z</dcterms:created>
  <dcterms:modified xsi:type="dcterms:W3CDTF">2013-10-22T08:02:19Z</dcterms:modified>
</cp:coreProperties>
</file>