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77" r:id="rId2"/>
    <p:sldId id="270" r:id="rId3"/>
    <p:sldId id="257" r:id="rId4"/>
    <p:sldId id="263" r:id="rId5"/>
    <p:sldId id="272" r:id="rId6"/>
    <p:sldId id="275" r:id="rId7"/>
    <p:sldId id="276" r:id="rId8"/>
    <p:sldId id="269" r:id="rId9"/>
    <p:sldId id="278" r:id="rId10"/>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FFCCFF"/>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0503" autoAdjust="0"/>
  </p:normalViewPr>
  <p:slideViewPr>
    <p:cSldViewPr snapToGrid="0">
      <p:cViewPr varScale="1">
        <p:scale>
          <a:sx n="40" d="100"/>
          <a:sy n="40" d="100"/>
        </p:scale>
        <p:origin x="1666"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DCD8135-47AC-4BD3-8485-F5D58D740DBA}" type="datetimeFigureOut">
              <a:rPr lang="en-GB" smtClean="0"/>
              <a:t>14/07/2016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8125B84-C77A-43AA-A45B-E9428E4449E0}" type="slidenum">
              <a:rPr lang="en-GB" smtClean="0"/>
              <a:t>‹#›</a:t>
            </a:fld>
            <a:endParaRPr lang="en-GB"/>
          </a:p>
        </p:txBody>
      </p:sp>
    </p:spTree>
    <p:extLst>
      <p:ext uri="{BB962C8B-B14F-4D97-AF65-F5344CB8AC3E}">
        <p14:creationId xmlns:p14="http://schemas.microsoft.com/office/powerpoint/2010/main" val="3566853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Hello</a:t>
            </a:r>
            <a:r>
              <a:rPr lang="en-GB" baseline="0" dirty="0"/>
              <a:t> everyone, thank you for coming today! </a:t>
            </a:r>
          </a:p>
          <a:p>
            <a:endParaRPr lang="en-GB" baseline="0" dirty="0"/>
          </a:p>
          <a:p>
            <a:r>
              <a:rPr lang="en-GB" dirty="0"/>
              <a:t>And, thank you</a:t>
            </a:r>
            <a:r>
              <a:rPr lang="en-GB" baseline="0" dirty="0"/>
              <a:t> to </a:t>
            </a:r>
            <a:r>
              <a:rPr lang="en-GB" dirty="0"/>
              <a:t>PWC</a:t>
            </a:r>
            <a:r>
              <a:rPr lang="en-GB" baseline="0" dirty="0"/>
              <a:t> for all their support and hosting us here today!</a:t>
            </a:r>
            <a:endParaRPr lang="en-GB" dirty="0"/>
          </a:p>
        </p:txBody>
      </p:sp>
      <p:sp>
        <p:nvSpPr>
          <p:cNvPr id="4" name="Slide Number Placeholder 3"/>
          <p:cNvSpPr>
            <a:spLocks noGrp="1"/>
          </p:cNvSpPr>
          <p:nvPr>
            <p:ph type="sldNum" sz="quarter" idx="10"/>
          </p:nvPr>
        </p:nvSpPr>
        <p:spPr/>
        <p:txBody>
          <a:bodyPr/>
          <a:lstStyle/>
          <a:p>
            <a:fld id="{68125B84-C77A-43AA-A45B-E9428E4449E0}" type="slidenum">
              <a:rPr lang="en-GB" smtClean="0"/>
              <a:t>1</a:t>
            </a:fld>
            <a:endParaRPr lang="en-GB"/>
          </a:p>
        </p:txBody>
      </p:sp>
    </p:spTree>
    <p:extLst>
      <p:ext uri="{BB962C8B-B14F-4D97-AF65-F5344CB8AC3E}">
        <p14:creationId xmlns:p14="http://schemas.microsoft.com/office/powerpoint/2010/main" val="3381372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Decided</a:t>
            </a:r>
            <a:r>
              <a:rPr lang="en-GB" baseline="0" dirty="0"/>
              <a:t> to do this because we are at a </a:t>
            </a:r>
            <a:r>
              <a:rPr lang="en-GB" b="1" baseline="0" dirty="0"/>
              <a:t>critical point </a:t>
            </a:r>
            <a:r>
              <a:rPr lang="en-GB" baseline="0" dirty="0"/>
              <a:t>in the devolution story.</a:t>
            </a:r>
          </a:p>
          <a:p>
            <a:endParaRPr lang="en-GB" baseline="0" dirty="0"/>
          </a:p>
          <a:p>
            <a:r>
              <a:rPr lang="en-GB" baseline="0" dirty="0"/>
              <a:t>While nearly </a:t>
            </a:r>
            <a:r>
              <a:rPr lang="en-GB" b="1" baseline="0" dirty="0"/>
              <a:t>12</a:t>
            </a:r>
            <a:r>
              <a:rPr lang="en-GB" baseline="0" dirty="0"/>
              <a:t> devolution deals have been made, questions over how these new powers will be used – and to what ends, still need to be answered. </a:t>
            </a:r>
          </a:p>
          <a:p>
            <a:endParaRPr lang="en-GB" baseline="0" dirty="0"/>
          </a:p>
          <a:p>
            <a:r>
              <a:rPr lang="en-GB" baseline="0" dirty="0"/>
              <a:t>We thought it was </a:t>
            </a:r>
            <a:r>
              <a:rPr lang="en-GB" b="1" baseline="0" dirty="0"/>
              <a:t>timely to reflect </a:t>
            </a:r>
            <a:r>
              <a:rPr lang="en-GB" baseline="0" dirty="0"/>
              <a:t>on how devolution conversations can make the move from thinking about </a:t>
            </a:r>
            <a:r>
              <a:rPr lang="en-GB" b="1" baseline="0" dirty="0"/>
              <a:t>FORM to FUNCTION.</a:t>
            </a:r>
          </a:p>
          <a:p>
            <a:endParaRPr lang="en-GB" baseline="0" dirty="0"/>
          </a:p>
          <a:p>
            <a:r>
              <a:rPr lang="en-GB" baseline="0" dirty="0"/>
              <a:t>We’ve been focusing too much on how we want it to work, rather than </a:t>
            </a:r>
            <a:r>
              <a:rPr lang="en-GB" b="1" baseline="0" dirty="0"/>
              <a:t>what we want it to DO. </a:t>
            </a:r>
          </a:p>
          <a:p>
            <a:endParaRPr lang="en-GB" baseline="0" dirty="0"/>
          </a:p>
          <a:p>
            <a:r>
              <a:rPr lang="en-GB" baseline="0" dirty="0"/>
              <a:t>So, we designed a game to understand what would happen if the devolution question can </a:t>
            </a:r>
            <a:r>
              <a:rPr lang="en-GB" b="1" baseline="0" dirty="0"/>
              <a:t>began with ambitions for place</a:t>
            </a:r>
            <a:r>
              <a:rPr lang="en-GB" baseline="0" dirty="0"/>
              <a:t>, rather than </a:t>
            </a:r>
            <a:r>
              <a:rPr lang="en-GB" b="1" baseline="0" dirty="0"/>
              <a:t>permissions from the treasury</a:t>
            </a:r>
            <a:r>
              <a:rPr lang="en-GB" baseline="0" dirty="0"/>
              <a:t>.</a:t>
            </a:r>
          </a:p>
        </p:txBody>
      </p:sp>
      <p:sp>
        <p:nvSpPr>
          <p:cNvPr id="4" name="Slide Number Placeholder 3"/>
          <p:cNvSpPr>
            <a:spLocks noGrp="1"/>
          </p:cNvSpPr>
          <p:nvPr>
            <p:ph type="sldNum" sz="quarter" idx="10"/>
          </p:nvPr>
        </p:nvSpPr>
        <p:spPr/>
        <p:txBody>
          <a:bodyPr/>
          <a:lstStyle/>
          <a:p>
            <a:fld id="{68125B84-C77A-43AA-A45B-E9428E4449E0}" type="slidenum">
              <a:rPr lang="en-GB" smtClean="0"/>
              <a:t>2</a:t>
            </a:fld>
            <a:endParaRPr lang="en-GB"/>
          </a:p>
        </p:txBody>
      </p:sp>
    </p:spTree>
    <p:extLst>
      <p:ext uri="{BB962C8B-B14F-4D97-AF65-F5344CB8AC3E}">
        <p14:creationId xmlns:p14="http://schemas.microsoft.com/office/powerpoint/2010/main" val="1497970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as I mentioned, we designed</a:t>
            </a:r>
            <a:r>
              <a:rPr lang="en-GB" baseline="0" dirty="0"/>
              <a:t> a game.</a:t>
            </a:r>
          </a:p>
          <a:p>
            <a:endParaRPr lang="en-GB" baseline="0" dirty="0"/>
          </a:p>
          <a:p>
            <a:r>
              <a:rPr lang="en-GB" dirty="0"/>
              <a:t>We decided</a:t>
            </a:r>
            <a:r>
              <a:rPr lang="en-GB" baseline="0" dirty="0"/>
              <a:t> to locate this in the fictional city region of Chamberlainville, which as you can see is the only perfectly spherical combined authority in the UK! </a:t>
            </a:r>
          </a:p>
          <a:p>
            <a:endParaRPr lang="en-GB" baseline="0" dirty="0"/>
          </a:p>
          <a:p>
            <a:r>
              <a:rPr lang="en-GB" baseline="0" dirty="0"/>
              <a:t>To make things interesting, we gave each of the players responsibility for looking after one of Chamberlainville’s six boroughs.</a:t>
            </a:r>
          </a:p>
          <a:p>
            <a:endParaRPr lang="en-GB" baseline="0" dirty="0"/>
          </a:p>
          <a:p>
            <a:r>
              <a:rPr lang="en-GB" baseline="0" dirty="0"/>
              <a:t>We set these teams against each other in a race to secure their next devolution deal for the city region.</a:t>
            </a:r>
          </a:p>
          <a:p>
            <a:endParaRPr lang="en-GB" baseline="0" dirty="0"/>
          </a:p>
          <a:p>
            <a:r>
              <a:rPr lang="en-GB" baseline="0" dirty="0"/>
              <a:t>But to do this, they had to compete with a central team of central government experts</a:t>
            </a:r>
          </a:p>
          <a:p>
            <a:endParaRPr lang="en-GB" baseline="0" dirty="0"/>
          </a:p>
          <a:p>
            <a:r>
              <a:rPr lang="en-GB" b="1" baseline="0" dirty="0"/>
              <a:t>When looking at the city region as a whole, the teams were able to think of some great high level priorities. </a:t>
            </a:r>
          </a:p>
          <a:p>
            <a:endParaRPr lang="en-GB" baseline="0" dirty="0"/>
          </a:p>
          <a:p>
            <a:r>
              <a:rPr lang="en-GB" baseline="0" dirty="0"/>
              <a:t>However, when given their specific borough identities, they became territorial, and the wider vision for the place was lost. This reflects a clear problem in practice. </a:t>
            </a:r>
          </a:p>
          <a:p>
            <a:endParaRPr lang="en-GB" sz="1200" kern="1200" dirty="0">
              <a:solidFill>
                <a:schemeClr val="tx1"/>
              </a:solidFill>
              <a:effectLst/>
              <a:latin typeface="+mn-lt"/>
              <a:ea typeface="+mn-ea"/>
              <a:cs typeface="+mn-cs"/>
            </a:endParaRPr>
          </a:p>
          <a:p>
            <a:endParaRPr lang="en-GB" baseline="0" dirty="0"/>
          </a:p>
          <a:p>
            <a:endParaRPr lang="en-GB" baseline="0" dirty="0"/>
          </a:p>
        </p:txBody>
      </p:sp>
      <p:sp>
        <p:nvSpPr>
          <p:cNvPr id="4" name="Slide Number Placeholder 3"/>
          <p:cNvSpPr>
            <a:spLocks noGrp="1"/>
          </p:cNvSpPr>
          <p:nvPr>
            <p:ph type="sldNum" sz="quarter" idx="10"/>
          </p:nvPr>
        </p:nvSpPr>
        <p:spPr/>
        <p:txBody>
          <a:bodyPr/>
          <a:lstStyle/>
          <a:p>
            <a:fld id="{68125B84-C77A-43AA-A45B-E9428E4449E0}" type="slidenum">
              <a:rPr lang="en-GB" smtClean="0"/>
              <a:t>3</a:t>
            </a:fld>
            <a:endParaRPr lang="en-GB"/>
          </a:p>
        </p:txBody>
      </p:sp>
    </p:spTree>
    <p:extLst>
      <p:ext uri="{BB962C8B-B14F-4D97-AF65-F5344CB8AC3E}">
        <p14:creationId xmlns:p14="http://schemas.microsoft.com/office/powerpoint/2010/main" val="471927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First challenge</a:t>
            </a:r>
            <a:r>
              <a:rPr lang="en-GB" baseline="0" dirty="0"/>
              <a:t> was for places to set priorities for the city region over the next five years, in line with the Mayor’s ambition for more inclusive growth. </a:t>
            </a:r>
          </a:p>
          <a:p>
            <a:endParaRPr lang="en-GB" baseline="0" dirty="0"/>
          </a:p>
          <a:p>
            <a:r>
              <a:rPr lang="en-GB" sz="1200" b="1" kern="1200" dirty="0">
                <a:solidFill>
                  <a:schemeClr val="tx1"/>
                </a:solidFill>
                <a:effectLst/>
                <a:latin typeface="+mn-lt"/>
                <a:ea typeface="+mn-ea"/>
                <a:cs typeface="+mn-cs"/>
              </a:rPr>
              <a:t>For both teams, the priorities for Chamberlainville</a:t>
            </a:r>
            <a:r>
              <a:rPr lang="en-GB" sz="1200" b="1" kern="1200" baseline="0" dirty="0">
                <a:solidFill>
                  <a:schemeClr val="tx1"/>
                </a:solidFill>
                <a:effectLst/>
                <a:latin typeface="+mn-lt"/>
                <a:ea typeface="+mn-ea"/>
                <a:cs typeface="+mn-cs"/>
              </a:rPr>
              <a:t> fit broadly into three categories.</a:t>
            </a:r>
            <a:endParaRPr lang="en-GB" sz="1200" b="1" kern="1200" dirty="0">
              <a:solidFill>
                <a:schemeClr val="tx1"/>
              </a:solidFill>
              <a:effectLst/>
              <a:latin typeface="+mn-lt"/>
              <a:ea typeface="+mn-ea"/>
              <a:cs typeface="+mn-cs"/>
            </a:endParaRPr>
          </a:p>
          <a:p>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Putting in place the physical infrastructure for future economies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DIGITAL ENTERPRISE ZONE: Free </a:t>
            </a:r>
            <a:r>
              <a:rPr lang="en-GB" sz="1200" kern="1200" dirty="0" err="1">
                <a:solidFill>
                  <a:schemeClr val="tx1"/>
                </a:solidFill>
                <a:effectLst/>
                <a:latin typeface="+mn-lt"/>
                <a:ea typeface="+mn-ea"/>
                <a:cs typeface="+mn-cs"/>
              </a:rPr>
              <a:t>wifi</a:t>
            </a:r>
            <a:r>
              <a:rPr lang="en-GB" sz="1200" kern="1200" dirty="0">
                <a:solidFill>
                  <a:schemeClr val="tx1"/>
                </a:solidFill>
                <a:effectLst/>
                <a:latin typeface="+mn-lt"/>
                <a:ea typeface="+mn-ea"/>
                <a:cs typeface="+mn-cs"/>
              </a:rPr>
              <a:t> available across the city to boost the digital enterprise sector, particularly via a Public Service Innovation Catapult. Supported by business rate discounts to new digital businesses.</a:t>
            </a:r>
          </a:p>
          <a:p>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Creating an internationally competitive labour market</a:t>
            </a:r>
          </a:p>
          <a:p>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CITY OF ASPIRATION: A cradle-to-grave education and skills programme to create a more connected, streamlined, Chamberlainville-centred curriculum, tailoring education to local employment opportunities to create the workforce supply needed for industries to compete internationally.</a:t>
            </a:r>
          </a:p>
          <a:p>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Maximising wellbeing and ensuring that local economies are inclusive</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HOUSING GROWTH LANDHOLDING COMPANY: A vehicle to get land to market for the creation of new residential developments </a:t>
            </a:r>
          </a:p>
          <a:p>
            <a:r>
              <a:rPr lang="en-GB" sz="1200" kern="1200" dirty="0">
                <a:solidFill>
                  <a:schemeClr val="tx1"/>
                </a:solidFill>
                <a:effectLst/>
                <a:latin typeface="+mn-lt"/>
                <a:ea typeface="+mn-ea"/>
                <a:cs typeface="+mn-cs"/>
              </a:rPr>
              <a:t>meeting specific local needs. Based on a single Public Land Commission which would cross-subsidise affordable housing </a:t>
            </a:r>
          </a:p>
          <a:p>
            <a:r>
              <a:rPr lang="en-GB" sz="1200" kern="1200" dirty="0">
                <a:solidFill>
                  <a:schemeClr val="tx1"/>
                </a:solidFill>
                <a:effectLst/>
                <a:latin typeface="+mn-lt"/>
                <a:ea typeface="+mn-ea"/>
                <a:cs typeface="+mn-cs"/>
              </a:rPr>
              <a:t>projects with revenues from private sales.</a:t>
            </a:r>
          </a:p>
          <a:p>
            <a:endParaRPr lang="en-GB" sz="1200" kern="1200" dirty="0">
              <a:solidFill>
                <a:schemeClr val="tx1"/>
              </a:solidFill>
              <a:effectLst/>
              <a:latin typeface="+mn-lt"/>
              <a:ea typeface="+mn-ea"/>
              <a:cs typeface="+mn-cs"/>
            </a:endParaRPr>
          </a:p>
          <a:p>
            <a:r>
              <a:rPr lang="en-GB" sz="1200" b="1" kern="1200" baseline="0" dirty="0">
                <a:solidFill>
                  <a:schemeClr val="tx1"/>
                </a:solidFill>
                <a:effectLst/>
                <a:latin typeface="+mn-lt"/>
                <a:ea typeface="+mn-ea"/>
                <a:cs typeface="+mn-cs"/>
              </a:rPr>
              <a:t>WHEN WORKING OUT HOW TO DELIVER THIS, WE DISCOVERED CHANGE WAS NEEDED IN THREE DIMENSIONS.</a:t>
            </a:r>
          </a:p>
          <a:p>
            <a:endParaRPr lang="en-GB" sz="1200" kern="1200" dirty="0">
              <a:solidFill>
                <a:schemeClr val="tx1"/>
              </a:solidFill>
              <a:effectLst/>
              <a:latin typeface="+mn-lt"/>
              <a:ea typeface="+mn-ea"/>
              <a:cs typeface="+mn-cs"/>
            </a:endParaRPr>
          </a:p>
          <a:p>
            <a:r>
              <a:rPr lang="en-GB" dirty="0"/>
              <a:t>- Devolution for Reforming Public Services</a:t>
            </a:r>
          </a:p>
          <a:p>
            <a:pPr marL="0" indent="0">
              <a:buNone/>
            </a:pPr>
            <a:endParaRPr lang="en-GB" dirty="0"/>
          </a:p>
          <a:p>
            <a:r>
              <a:rPr lang="en-GB" dirty="0"/>
              <a:t>- Transformation of </a:t>
            </a:r>
            <a:r>
              <a:rPr lang="en-GB" baseline="0" dirty="0"/>
              <a:t>the </a:t>
            </a:r>
            <a:r>
              <a:rPr lang="en-GB" dirty="0"/>
              <a:t>relationship with central government</a:t>
            </a:r>
          </a:p>
          <a:p>
            <a:pPr marL="0" indent="0">
              <a:buNone/>
            </a:pPr>
            <a:endParaRPr lang="en-GB" dirty="0"/>
          </a:p>
          <a:p>
            <a:r>
              <a:rPr lang="en-GB" dirty="0"/>
              <a:t>- Strengthening</a:t>
            </a:r>
            <a:r>
              <a:rPr lang="en-GB" baseline="0" dirty="0"/>
              <a:t> </a:t>
            </a:r>
            <a:r>
              <a:rPr lang="en-GB" dirty="0"/>
              <a:t>democracy</a:t>
            </a:r>
          </a:p>
          <a:p>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68125B84-C77A-43AA-A45B-E9428E4449E0}" type="slidenum">
              <a:rPr lang="en-GB" smtClean="0"/>
              <a:t>4</a:t>
            </a:fld>
            <a:endParaRPr lang="en-GB"/>
          </a:p>
        </p:txBody>
      </p:sp>
    </p:spTree>
    <p:extLst>
      <p:ext uri="{BB962C8B-B14F-4D97-AF65-F5344CB8AC3E}">
        <p14:creationId xmlns:p14="http://schemas.microsoft.com/office/powerpoint/2010/main" val="20833923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So</a:t>
            </a:r>
            <a:r>
              <a:rPr lang="en-GB" sz="1200" kern="1200" baseline="0" dirty="0">
                <a:solidFill>
                  <a:schemeClr val="tx1"/>
                </a:solidFill>
                <a:effectLst/>
                <a:latin typeface="+mn-lt"/>
                <a:ea typeface="+mn-ea"/>
                <a:cs typeface="+mn-cs"/>
              </a:rPr>
              <a:t> first then – what will we see in future public service reform?</a:t>
            </a:r>
          </a:p>
          <a:p>
            <a:endParaRPr lang="en-GB" sz="1200" kern="1200" baseline="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Two</a:t>
            </a:r>
            <a:r>
              <a:rPr lang="en-GB" sz="1200" b="1" kern="1200" baseline="0" dirty="0">
                <a:solidFill>
                  <a:schemeClr val="tx1"/>
                </a:solidFill>
                <a:effectLst/>
                <a:latin typeface="+mn-lt"/>
                <a:ea typeface="+mn-ea"/>
                <a:cs typeface="+mn-cs"/>
              </a:rPr>
              <a:t> approaches </a:t>
            </a:r>
            <a:r>
              <a:rPr lang="en-GB" sz="1200" b="1" kern="1200" dirty="0">
                <a:solidFill>
                  <a:schemeClr val="tx1"/>
                </a:solidFill>
                <a:effectLst/>
                <a:latin typeface="+mn-lt"/>
                <a:ea typeface="+mn-ea"/>
                <a:cs typeface="+mn-cs"/>
              </a:rPr>
              <a:t>taken </a:t>
            </a:r>
            <a:r>
              <a:rPr lang="en-GB" sz="1200" kern="1200" dirty="0">
                <a:solidFill>
                  <a:schemeClr val="tx1"/>
                </a:solidFill>
                <a:effectLst/>
                <a:latin typeface="+mn-lt"/>
                <a:ea typeface="+mn-ea"/>
                <a:cs typeface="+mn-cs"/>
              </a:rPr>
              <a:t>– demand focus,</a:t>
            </a:r>
            <a:r>
              <a:rPr lang="en-GB" sz="1200" kern="1200" baseline="0" dirty="0">
                <a:solidFill>
                  <a:schemeClr val="tx1"/>
                </a:solidFill>
                <a:effectLst/>
                <a:latin typeface="+mn-lt"/>
                <a:ea typeface="+mn-ea"/>
                <a:cs typeface="+mn-cs"/>
              </a:rPr>
              <a:t> and supply focus.</a:t>
            </a:r>
          </a:p>
          <a:p>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Supply</a:t>
            </a:r>
            <a:r>
              <a:rPr lang="en-GB" sz="1200" b="1" kern="1200" baseline="0" dirty="0">
                <a:solidFill>
                  <a:schemeClr val="tx1"/>
                </a:solidFill>
                <a:effectLst/>
                <a:latin typeface="+mn-lt"/>
                <a:ea typeface="+mn-ea"/>
                <a:cs typeface="+mn-cs"/>
              </a:rPr>
              <a:t> side</a:t>
            </a:r>
            <a:r>
              <a:rPr lang="en-GB"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PUBLIC SERVICE INNOVATION CATAPULT: Venture capital fund dedicated to supporting growth in one of the cities’ regional strengths: public service. Objective is to develop technologically-savvy public services by capturing local skills and expertise in health and social care, and enable this part of the workforce to become more entrepreneurial, linking to businesses attracted by the Digital Enterprise Zone.</a:t>
            </a:r>
          </a:p>
          <a:p>
            <a:pPr marL="0" indent="0">
              <a:buNone/>
            </a:pPr>
            <a:endParaRPr lang="en-GB" dirty="0"/>
          </a:p>
          <a:p>
            <a:pPr marL="0" marR="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Demand Side: </a:t>
            </a:r>
            <a:r>
              <a:rPr lang="en-GB" sz="1200" kern="1200" dirty="0">
                <a:solidFill>
                  <a:schemeClr val="tx1"/>
                </a:solidFill>
                <a:effectLst/>
                <a:latin typeface="+mn-lt"/>
                <a:ea typeface="+mn-ea"/>
                <a:cs typeface="+mn-cs"/>
              </a:rPr>
              <a:t>BETTER LIVES PROGRAMME: A public service integration and reform programme which would apply learning from the ‘Troubled Families’ approach to all vulnerable people, to address issues such as mental health, substance misuse, crime, isolation and depression. Based on a gain-share with central government.</a:t>
            </a:r>
          </a:p>
          <a:p>
            <a:pPr marL="0" indent="0">
              <a:buNone/>
            </a:pPr>
            <a:endParaRPr lang="en-GB" dirty="0"/>
          </a:p>
          <a:p>
            <a:pPr marL="0" indent="0">
              <a:buNone/>
            </a:pPr>
            <a:r>
              <a:rPr lang="en-GB" b="1" dirty="0"/>
              <a:t>But most</a:t>
            </a:r>
            <a:r>
              <a:rPr lang="en-GB" b="1" baseline="0" dirty="0"/>
              <a:t> significantly w</a:t>
            </a:r>
            <a:r>
              <a:rPr lang="en-GB" b="1" dirty="0"/>
              <a:t>e found that at the moment, local government do not have the power to shape</a:t>
            </a:r>
            <a:r>
              <a:rPr lang="en-GB" b="1" baseline="0" dirty="0"/>
              <a:t> skills and education in the way they feel they need to deliver growth. This will therefore be a clear area for future devolution.</a:t>
            </a:r>
            <a:endParaRPr lang="en-GB" baseline="0" dirty="0"/>
          </a:p>
          <a:p>
            <a:pPr marL="0" indent="0">
              <a:buNone/>
            </a:pPr>
            <a:endParaRPr lang="en-GB" dirty="0"/>
          </a:p>
        </p:txBody>
      </p:sp>
      <p:sp>
        <p:nvSpPr>
          <p:cNvPr id="4" name="Slide Number Placeholder 3"/>
          <p:cNvSpPr>
            <a:spLocks noGrp="1"/>
          </p:cNvSpPr>
          <p:nvPr>
            <p:ph type="sldNum" sz="quarter" idx="10"/>
          </p:nvPr>
        </p:nvSpPr>
        <p:spPr/>
        <p:txBody>
          <a:bodyPr/>
          <a:lstStyle/>
          <a:p>
            <a:fld id="{68125B84-C77A-43AA-A45B-E9428E4449E0}" type="slidenum">
              <a:rPr lang="en-GB" smtClean="0"/>
              <a:t>5</a:t>
            </a:fld>
            <a:endParaRPr lang="en-GB"/>
          </a:p>
        </p:txBody>
      </p:sp>
    </p:spTree>
    <p:extLst>
      <p:ext uri="{BB962C8B-B14F-4D97-AF65-F5344CB8AC3E}">
        <p14:creationId xmlns:p14="http://schemas.microsoft.com/office/powerpoint/2010/main" val="11820161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a:t>But this</a:t>
            </a:r>
            <a:r>
              <a:rPr lang="en-GB" baseline="0" dirty="0"/>
              <a:t> is not the only place they will push for change.</a:t>
            </a:r>
          </a:p>
          <a:p>
            <a:pPr marL="0" indent="0">
              <a:buNone/>
            </a:pPr>
            <a:endParaRPr lang="en-GB" baseline="0" dirty="0"/>
          </a:p>
          <a:p>
            <a:pPr marL="0" indent="0">
              <a:buNone/>
            </a:pPr>
            <a:r>
              <a:rPr lang="en-GB" b="1" baseline="0" dirty="0"/>
              <a:t>The game suggests that the sector are ready to take on new risks in order to deliver their economic plans. However, central government are not ready to let go. For instance:</a:t>
            </a:r>
          </a:p>
          <a:p>
            <a:pPr marL="0" indent="0">
              <a:buNone/>
            </a:pPr>
            <a:endParaRPr lang="en-GB" baseline="0" dirty="0"/>
          </a:p>
          <a:p>
            <a:pPr marL="0" indent="0">
              <a:buNone/>
            </a:pPr>
            <a:r>
              <a:rPr lang="en-GB" baseline="0" dirty="0"/>
              <a:t>One group sought to </a:t>
            </a:r>
            <a:r>
              <a:rPr lang="en-GB" b="1" baseline="0" dirty="0"/>
              <a:t>establish a ‘council company</a:t>
            </a:r>
            <a:r>
              <a:rPr lang="en-GB" baseline="0" dirty="0"/>
              <a:t>’ to engage with housing </a:t>
            </a:r>
            <a:r>
              <a:rPr lang="en-GB" b="1" baseline="0" dirty="0"/>
              <a:t>markets as competitors</a:t>
            </a:r>
            <a:r>
              <a:rPr lang="en-GB" baseline="0" dirty="0"/>
              <a:t>, rather than regulators. (housing company, energy company). This proposal was rejected.</a:t>
            </a:r>
          </a:p>
          <a:p>
            <a:pPr marL="0" indent="0">
              <a:buNone/>
            </a:pPr>
            <a:endParaRPr lang="en-GB" baseline="0" dirty="0"/>
          </a:p>
          <a:p>
            <a:pPr marL="0" indent="0">
              <a:buNone/>
            </a:pPr>
            <a:r>
              <a:rPr lang="en-GB" baseline="0" dirty="0"/>
              <a:t>To finance their future economy plan, Chamberlainville sought devolution of a levy on the local renewable energy industry, so that they could reinvest this more prudently to grow the sector. </a:t>
            </a:r>
            <a:r>
              <a:rPr lang="en-GB" b="1" baseline="0" dirty="0"/>
              <a:t>This request was rejected. </a:t>
            </a:r>
          </a:p>
          <a:p>
            <a:pPr marL="0" indent="0">
              <a:buNone/>
            </a:pPr>
            <a:endParaRPr lang="en-GB" baseline="0" dirty="0"/>
          </a:p>
          <a:p>
            <a:pPr marL="0" indent="0">
              <a:buNone/>
            </a:pPr>
            <a:r>
              <a:rPr lang="en-GB" baseline="0" dirty="0"/>
              <a:t>To incentivise new companies to set up in their digital enterprise zone, Chamberlainville sought greater control over business rates to offer incentives. </a:t>
            </a:r>
            <a:r>
              <a:rPr lang="en-GB" b="1" baseline="0" dirty="0"/>
              <a:t>This request was rejected. </a:t>
            </a:r>
          </a:p>
          <a:p>
            <a:pPr marL="0" indent="0">
              <a:buNone/>
            </a:pPr>
            <a:endParaRPr lang="en-GB" baseline="0" dirty="0"/>
          </a:p>
          <a:p>
            <a:r>
              <a:rPr lang="en-GB" dirty="0"/>
              <a:t>To reward them for the savings they would deliver to centrally</a:t>
            </a:r>
            <a:r>
              <a:rPr lang="en-GB" baseline="0" dirty="0"/>
              <a:t> controlled budgets (such as welfare payments) one team requested a gain-share model with central government. T</a:t>
            </a:r>
            <a:r>
              <a:rPr lang="en-GB" b="1" baseline="0" dirty="0"/>
              <a:t>his request for a greater incentive was rejected.</a:t>
            </a:r>
            <a:endParaRPr lang="en-GB" dirty="0"/>
          </a:p>
          <a:p>
            <a:endParaRPr lang="en-GB" dirty="0"/>
          </a:p>
          <a:p>
            <a:r>
              <a:rPr lang="en-GB" dirty="0"/>
              <a:t>However, the </a:t>
            </a:r>
            <a:r>
              <a:rPr lang="en-GB" b="1" dirty="0"/>
              <a:t>reasons</a:t>
            </a:r>
            <a:r>
              <a:rPr lang="en-GB" b="1" baseline="0" dirty="0"/>
              <a:t> for these rejections </a:t>
            </a:r>
            <a:r>
              <a:rPr lang="en-GB" baseline="0" dirty="0"/>
              <a:t>were not always publicised. And the </a:t>
            </a:r>
            <a:r>
              <a:rPr lang="en-GB" b="1" baseline="0" dirty="0"/>
              <a:t>central team thought that the city teams plans lacked ambition! </a:t>
            </a:r>
          </a:p>
          <a:p>
            <a:endParaRPr lang="en-GB" baseline="0" dirty="0"/>
          </a:p>
          <a:p>
            <a:r>
              <a:rPr lang="en-GB" baseline="0" dirty="0"/>
              <a:t>This </a:t>
            </a:r>
            <a:r>
              <a:rPr lang="en-GB" b="1" baseline="0" dirty="0"/>
              <a:t>contradiction</a:t>
            </a:r>
            <a:r>
              <a:rPr lang="en-GB" baseline="0" dirty="0"/>
              <a:t> represents a clear </a:t>
            </a:r>
            <a:r>
              <a:rPr lang="en-GB" b="1" baseline="0" dirty="0"/>
              <a:t>need for greater transparency </a:t>
            </a:r>
            <a:r>
              <a:rPr lang="en-GB" baseline="0" dirty="0"/>
              <a:t>about the terms of devolution, and reflection by central government on how risks can be shared over the longer term.</a:t>
            </a:r>
            <a:endParaRPr lang="en-GB" dirty="0"/>
          </a:p>
          <a:p>
            <a:endParaRPr lang="en-GB" dirty="0"/>
          </a:p>
          <a:p>
            <a:r>
              <a:rPr lang="en-GB" dirty="0"/>
              <a:t>Future fiscal </a:t>
            </a:r>
            <a:r>
              <a:rPr lang="en-GB" b="1" dirty="0"/>
              <a:t>devo should build resilience in local economies</a:t>
            </a:r>
            <a:r>
              <a:rPr lang="en-GB" dirty="0"/>
              <a:t>, and help </a:t>
            </a:r>
            <a:r>
              <a:rPr lang="en-GB" b="1" dirty="0"/>
              <a:t>the differences between them to become</a:t>
            </a:r>
            <a:r>
              <a:rPr lang="en-GB" dirty="0"/>
              <a:t> strengths rather than weaknesses. </a:t>
            </a:r>
          </a:p>
          <a:p>
            <a:endParaRPr lang="en-GB" dirty="0"/>
          </a:p>
          <a:p>
            <a:r>
              <a:rPr lang="en-GB" dirty="0"/>
              <a:t>This may mean new revenue streams, or greater flexibility to control existing powers</a:t>
            </a:r>
          </a:p>
          <a:p>
            <a:endParaRPr lang="en-GB" dirty="0"/>
          </a:p>
        </p:txBody>
      </p:sp>
      <p:sp>
        <p:nvSpPr>
          <p:cNvPr id="4" name="Slide Number Placeholder 3"/>
          <p:cNvSpPr>
            <a:spLocks noGrp="1"/>
          </p:cNvSpPr>
          <p:nvPr>
            <p:ph type="sldNum" sz="quarter" idx="10"/>
          </p:nvPr>
        </p:nvSpPr>
        <p:spPr/>
        <p:txBody>
          <a:bodyPr/>
          <a:lstStyle/>
          <a:p>
            <a:fld id="{68125B84-C77A-43AA-A45B-E9428E4449E0}" type="slidenum">
              <a:rPr lang="en-GB" smtClean="0"/>
              <a:t>6</a:t>
            </a:fld>
            <a:endParaRPr lang="en-GB"/>
          </a:p>
        </p:txBody>
      </p:sp>
    </p:spTree>
    <p:extLst>
      <p:ext uri="{BB962C8B-B14F-4D97-AF65-F5344CB8AC3E}">
        <p14:creationId xmlns:p14="http://schemas.microsoft.com/office/powerpoint/2010/main" val="28035641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Lastly,</a:t>
            </a:r>
            <a:r>
              <a:rPr lang="en-GB" baseline="0" dirty="0"/>
              <a:t> we have learned that devolution’s democratic offer cannot only be about the mayors. </a:t>
            </a:r>
          </a:p>
          <a:p>
            <a:endParaRPr lang="en-GB" baseline="0" dirty="0"/>
          </a:p>
          <a:p>
            <a:r>
              <a:rPr lang="en-GB" baseline="0" dirty="0"/>
              <a:t>In the game, </a:t>
            </a:r>
            <a:r>
              <a:rPr lang="en-GB" b="1" baseline="0" dirty="0"/>
              <a:t>players often defaulted to the mayor </a:t>
            </a:r>
            <a:r>
              <a:rPr lang="en-GB" baseline="0" dirty="0"/>
              <a:t>as the arbitrator of accountability. This led to </a:t>
            </a:r>
            <a:r>
              <a:rPr lang="en-GB" b="1" baseline="0" dirty="0"/>
              <a:t>harsh attacks from twitter </a:t>
            </a:r>
            <a:r>
              <a:rPr lang="en-GB" baseline="0" dirty="0"/>
              <a:t>about the lack of public engagement and closed doors approach of Chamberlainville CA. </a:t>
            </a:r>
          </a:p>
          <a:p>
            <a:endParaRPr lang="en-GB" baseline="0" dirty="0"/>
          </a:p>
          <a:p>
            <a:r>
              <a:rPr lang="en-GB" baseline="0" dirty="0"/>
              <a:t>If we have learnt anything from the last few weeks and recent referendum, it is that </a:t>
            </a:r>
            <a:r>
              <a:rPr lang="en-GB" b="1" baseline="0" dirty="0"/>
              <a:t>representative democracy is not always seen as democratic enough</a:t>
            </a:r>
            <a:r>
              <a:rPr lang="en-GB" baseline="0" dirty="0"/>
              <a:t> – especially when there is a </a:t>
            </a:r>
            <a:r>
              <a:rPr lang="en-GB" b="1" baseline="0" dirty="0"/>
              <a:t>lack of transparency </a:t>
            </a:r>
            <a:r>
              <a:rPr lang="en-GB" baseline="0" dirty="0"/>
              <a:t>about how decisions are being made.</a:t>
            </a:r>
          </a:p>
          <a:p>
            <a:endParaRPr lang="en-GB" baseline="0" dirty="0"/>
          </a:p>
          <a:p>
            <a:r>
              <a:rPr lang="en-GB" baseline="0" dirty="0"/>
              <a:t>Local government must work with </a:t>
            </a:r>
            <a:r>
              <a:rPr lang="en-GB" b="1" baseline="0" dirty="0"/>
              <a:t>other place-based partners </a:t>
            </a:r>
            <a:r>
              <a:rPr lang="en-GB" baseline="0" dirty="0"/>
              <a:t>to create the infrastructure which </a:t>
            </a:r>
            <a:r>
              <a:rPr lang="en-GB" b="1" baseline="0" dirty="0"/>
              <a:t>enhances citizen control </a:t>
            </a:r>
            <a:r>
              <a:rPr lang="en-GB" baseline="0" dirty="0"/>
              <a:t>over outcomes, develops civic consciousness, and generates buy in to future devolution.  </a:t>
            </a:r>
            <a:endParaRPr lang="en-GB" dirty="0"/>
          </a:p>
        </p:txBody>
      </p:sp>
      <p:sp>
        <p:nvSpPr>
          <p:cNvPr id="4" name="Slide Number Placeholder 3"/>
          <p:cNvSpPr>
            <a:spLocks noGrp="1"/>
          </p:cNvSpPr>
          <p:nvPr>
            <p:ph type="sldNum" sz="quarter" idx="10"/>
          </p:nvPr>
        </p:nvSpPr>
        <p:spPr/>
        <p:txBody>
          <a:bodyPr/>
          <a:lstStyle/>
          <a:p>
            <a:fld id="{68125B84-C77A-43AA-A45B-E9428E4449E0}" type="slidenum">
              <a:rPr lang="en-GB" smtClean="0"/>
              <a:t>7</a:t>
            </a:fld>
            <a:endParaRPr lang="en-GB"/>
          </a:p>
        </p:txBody>
      </p:sp>
    </p:spTree>
    <p:extLst>
      <p:ext uri="{BB962C8B-B14F-4D97-AF65-F5344CB8AC3E}">
        <p14:creationId xmlns:p14="http://schemas.microsoft.com/office/powerpoint/2010/main" val="39772505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Us and them.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1. The tiers-based bias of ‘</a:t>
            </a:r>
            <a:r>
              <a:rPr lang="en-GB" sz="1200" b="1" kern="1200" dirty="0">
                <a:solidFill>
                  <a:schemeClr val="tx1"/>
                </a:solidFill>
                <a:effectLst/>
                <a:latin typeface="+mn-lt"/>
                <a:ea typeface="+mn-ea"/>
                <a:cs typeface="+mn-cs"/>
              </a:rPr>
              <a:t>think’ capability </a:t>
            </a:r>
            <a:r>
              <a:rPr lang="en-GB" sz="1200" kern="1200" dirty="0">
                <a:solidFill>
                  <a:schemeClr val="tx1"/>
                </a:solidFill>
                <a:effectLst/>
                <a:latin typeface="+mn-lt"/>
                <a:ea typeface="+mn-ea"/>
                <a:cs typeface="+mn-cs"/>
              </a:rPr>
              <a:t>in central government, and ‘</a:t>
            </a:r>
            <a:r>
              <a:rPr lang="en-GB" sz="1200" b="1" kern="1200" dirty="0">
                <a:solidFill>
                  <a:schemeClr val="tx1"/>
                </a:solidFill>
                <a:effectLst/>
                <a:latin typeface="+mn-lt"/>
                <a:ea typeface="+mn-ea"/>
                <a:cs typeface="+mn-cs"/>
              </a:rPr>
              <a:t>do’ capability </a:t>
            </a:r>
            <a:r>
              <a:rPr lang="en-GB" sz="1200" kern="1200" dirty="0">
                <a:solidFill>
                  <a:schemeClr val="tx1"/>
                </a:solidFill>
                <a:effectLst/>
                <a:latin typeface="+mn-lt"/>
                <a:ea typeface="+mn-ea"/>
                <a:cs typeface="+mn-cs"/>
              </a:rPr>
              <a:t>in local government must change. A more flexible workforce</a:t>
            </a:r>
            <a:r>
              <a:rPr lang="en-GB" sz="1200" kern="1200" baseline="0" dirty="0">
                <a:solidFill>
                  <a:schemeClr val="tx1"/>
                </a:solidFill>
                <a:effectLst/>
                <a:latin typeface="+mn-lt"/>
                <a:ea typeface="+mn-ea"/>
                <a:cs typeface="+mn-cs"/>
              </a:rPr>
              <a:t> is needed.</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2. Combined authorities must work together. </a:t>
            </a:r>
            <a:r>
              <a:rPr lang="en-GB" sz="1200" b="1" kern="1200" baseline="0" dirty="0">
                <a:solidFill>
                  <a:schemeClr val="tx1"/>
                </a:solidFill>
                <a:effectLst/>
                <a:latin typeface="+mn-lt"/>
                <a:ea typeface="+mn-ea"/>
                <a:cs typeface="+mn-cs"/>
              </a:rPr>
              <a:t>Incentives for collaborative behaviour </a:t>
            </a:r>
            <a:r>
              <a:rPr lang="en-GB" sz="1200" kern="1200" dirty="0">
                <a:solidFill>
                  <a:schemeClr val="tx1"/>
                </a:solidFill>
                <a:effectLst/>
                <a:latin typeface="+mn-lt"/>
                <a:ea typeface="+mn-ea"/>
                <a:cs typeface="+mn-cs"/>
              </a:rPr>
              <a:t>are required</a:t>
            </a:r>
            <a:r>
              <a:rPr lang="en-GB" sz="1200" kern="1200" baseline="0" dirty="0">
                <a:solidFill>
                  <a:schemeClr val="tx1"/>
                </a:solidFill>
                <a:effectLst/>
                <a:latin typeface="+mn-lt"/>
                <a:ea typeface="+mn-ea"/>
                <a:cs typeface="+mn-cs"/>
              </a:rPr>
              <a:t> throughout all scales of the workforce. Creating positions for ‘</a:t>
            </a:r>
            <a:r>
              <a:rPr lang="en-GB" sz="1200" b="1" kern="1200" baseline="0" dirty="0">
                <a:solidFill>
                  <a:schemeClr val="tx1"/>
                </a:solidFill>
                <a:effectLst/>
                <a:latin typeface="+mn-lt"/>
                <a:ea typeface="+mn-ea"/>
                <a:cs typeface="+mn-cs"/>
              </a:rPr>
              <a:t>systems translators</a:t>
            </a:r>
            <a:r>
              <a:rPr lang="en-GB" sz="1200" kern="1200" baseline="0" dirty="0">
                <a:solidFill>
                  <a:schemeClr val="tx1"/>
                </a:solidFill>
                <a:effectLst/>
                <a:latin typeface="+mn-lt"/>
                <a:ea typeface="+mn-ea"/>
                <a:cs typeface="+mn-cs"/>
              </a:rPr>
              <a:t>’ who can talk across silo’s is one first step.</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3. Central government must be prepared to </a:t>
            </a:r>
            <a:r>
              <a:rPr lang="en-GB" sz="1200" b="1" kern="1200" baseline="0" dirty="0">
                <a:solidFill>
                  <a:schemeClr val="tx1"/>
                </a:solidFill>
                <a:effectLst/>
                <a:latin typeface="+mn-lt"/>
                <a:ea typeface="+mn-ea"/>
                <a:cs typeface="+mn-cs"/>
              </a:rPr>
              <a:t>create the conditions for local government </a:t>
            </a:r>
            <a:r>
              <a:rPr lang="en-GB" sz="1200" kern="1200" baseline="0" dirty="0">
                <a:solidFill>
                  <a:schemeClr val="tx1"/>
                </a:solidFill>
                <a:effectLst/>
                <a:latin typeface="+mn-lt"/>
                <a:ea typeface="+mn-ea"/>
                <a:cs typeface="+mn-cs"/>
              </a:rPr>
              <a:t>to take risks, and </a:t>
            </a:r>
            <a:r>
              <a:rPr lang="en-GB" sz="1200" b="1" kern="1200" baseline="0" dirty="0">
                <a:solidFill>
                  <a:schemeClr val="tx1"/>
                </a:solidFill>
                <a:effectLst/>
                <a:latin typeface="+mn-lt"/>
                <a:ea typeface="+mn-ea"/>
                <a:cs typeface="+mn-cs"/>
              </a:rPr>
              <a:t>develop distinct economic offers</a:t>
            </a:r>
            <a:r>
              <a:rPr lang="en-GB" sz="1200" kern="1200" baseline="0" dirty="0">
                <a:solidFill>
                  <a:schemeClr val="tx1"/>
                </a:solidFill>
                <a:effectLst/>
                <a:latin typeface="+mn-lt"/>
                <a:ea typeface="+mn-ea"/>
                <a:cs typeface="+mn-cs"/>
              </a:rPr>
              <a:t>. Greater control over locally spent revenue streams and full control over business rates will be a big part of this.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4. The </a:t>
            </a:r>
            <a:r>
              <a:rPr lang="en-GB" sz="1200" b="1" kern="1200" baseline="0" dirty="0">
                <a:solidFill>
                  <a:schemeClr val="tx1"/>
                </a:solidFill>
                <a:effectLst/>
                <a:latin typeface="+mn-lt"/>
                <a:ea typeface="+mn-ea"/>
                <a:cs typeface="+mn-cs"/>
              </a:rPr>
              <a:t>democratic offer of devolution will have to be about more than the mayors</a:t>
            </a:r>
            <a:r>
              <a:rPr lang="en-GB" sz="1200" kern="1200" baseline="0" dirty="0">
                <a:solidFill>
                  <a:schemeClr val="tx1"/>
                </a:solidFill>
                <a:effectLst/>
                <a:latin typeface="+mn-lt"/>
                <a:ea typeface="+mn-ea"/>
                <a:cs typeface="+mn-cs"/>
              </a:rPr>
              <a:t>. While they can inspire excitement about devolution, processes of participation should go much further and develop community leaders with deeper civic consciousness. </a:t>
            </a:r>
            <a:endParaRPr lang="en-GB" dirty="0"/>
          </a:p>
        </p:txBody>
      </p:sp>
      <p:sp>
        <p:nvSpPr>
          <p:cNvPr id="4" name="Slide Number Placeholder 3"/>
          <p:cNvSpPr>
            <a:spLocks noGrp="1"/>
          </p:cNvSpPr>
          <p:nvPr>
            <p:ph type="sldNum" sz="quarter" idx="10"/>
          </p:nvPr>
        </p:nvSpPr>
        <p:spPr/>
        <p:txBody>
          <a:bodyPr/>
          <a:lstStyle/>
          <a:p>
            <a:fld id="{68125B84-C77A-43AA-A45B-E9428E4449E0}" type="slidenum">
              <a:rPr lang="en-GB" smtClean="0"/>
              <a:t>8</a:t>
            </a:fld>
            <a:endParaRPr lang="en-GB"/>
          </a:p>
        </p:txBody>
      </p:sp>
    </p:spTree>
    <p:extLst>
      <p:ext uri="{BB962C8B-B14F-4D97-AF65-F5344CB8AC3E}">
        <p14:creationId xmlns:p14="http://schemas.microsoft.com/office/powerpoint/2010/main" val="13307482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Thank you very much, I look forward to the discussion. </a:t>
            </a:r>
          </a:p>
        </p:txBody>
      </p:sp>
      <p:sp>
        <p:nvSpPr>
          <p:cNvPr id="4" name="Slide Number Placeholder 3"/>
          <p:cNvSpPr>
            <a:spLocks noGrp="1"/>
          </p:cNvSpPr>
          <p:nvPr>
            <p:ph type="sldNum" sz="quarter" idx="10"/>
          </p:nvPr>
        </p:nvSpPr>
        <p:spPr/>
        <p:txBody>
          <a:bodyPr/>
          <a:lstStyle/>
          <a:p>
            <a:fld id="{68125B84-C77A-43AA-A45B-E9428E4449E0}" type="slidenum">
              <a:rPr lang="en-GB" smtClean="0"/>
              <a:t>9</a:t>
            </a:fld>
            <a:endParaRPr lang="en-GB"/>
          </a:p>
        </p:txBody>
      </p:sp>
    </p:spTree>
    <p:extLst>
      <p:ext uri="{BB962C8B-B14F-4D97-AF65-F5344CB8AC3E}">
        <p14:creationId xmlns:p14="http://schemas.microsoft.com/office/powerpoint/2010/main" val="777830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12DDBA5-8A3C-4B74-81FC-9186C7D819E7}" type="datetimeFigureOut">
              <a:rPr lang="en-GB" smtClean="0"/>
              <a:t>14/07/2016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263E6D-02F8-4AA6-8209-6EFAA3464FAE}" type="slidenum">
              <a:rPr lang="en-GB" smtClean="0"/>
              <a:t>‹#›</a:t>
            </a:fld>
            <a:endParaRPr lang="en-GB"/>
          </a:p>
        </p:txBody>
      </p:sp>
    </p:spTree>
    <p:extLst>
      <p:ext uri="{BB962C8B-B14F-4D97-AF65-F5344CB8AC3E}">
        <p14:creationId xmlns:p14="http://schemas.microsoft.com/office/powerpoint/2010/main" val="4281654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2DDBA5-8A3C-4B74-81FC-9186C7D819E7}" type="datetimeFigureOut">
              <a:rPr lang="en-GB" smtClean="0"/>
              <a:t>14/07/2016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263E6D-02F8-4AA6-8209-6EFAA3464FAE}" type="slidenum">
              <a:rPr lang="en-GB" smtClean="0"/>
              <a:t>‹#›</a:t>
            </a:fld>
            <a:endParaRPr lang="en-GB"/>
          </a:p>
        </p:txBody>
      </p:sp>
    </p:spTree>
    <p:extLst>
      <p:ext uri="{BB962C8B-B14F-4D97-AF65-F5344CB8AC3E}">
        <p14:creationId xmlns:p14="http://schemas.microsoft.com/office/powerpoint/2010/main" val="2621361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2DDBA5-8A3C-4B74-81FC-9186C7D819E7}" type="datetimeFigureOut">
              <a:rPr lang="en-GB" smtClean="0"/>
              <a:t>14/07/2016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263E6D-02F8-4AA6-8209-6EFAA3464FAE}" type="slidenum">
              <a:rPr lang="en-GB" smtClean="0"/>
              <a:t>‹#›</a:t>
            </a:fld>
            <a:endParaRPr lang="en-GB"/>
          </a:p>
        </p:txBody>
      </p:sp>
    </p:spTree>
    <p:extLst>
      <p:ext uri="{BB962C8B-B14F-4D97-AF65-F5344CB8AC3E}">
        <p14:creationId xmlns:p14="http://schemas.microsoft.com/office/powerpoint/2010/main" val="2686933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2DDBA5-8A3C-4B74-81FC-9186C7D819E7}" type="datetimeFigureOut">
              <a:rPr lang="en-GB" smtClean="0"/>
              <a:t>14/07/2016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263E6D-02F8-4AA6-8209-6EFAA3464FAE}" type="slidenum">
              <a:rPr lang="en-GB" smtClean="0"/>
              <a:t>‹#›</a:t>
            </a:fld>
            <a:endParaRPr lang="en-GB"/>
          </a:p>
        </p:txBody>
      </p:sp>
    </p:spTree>
    <p:extLst>
      <p:ext uri="{BB962C8B-B14F-4D97-AF65-F5344CB8AC3E}">
        <p14:creationId xmlns:p14="http://schemas.microsoft.com/office/powerpoint/2010/main" val="3296455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2DDBA5-8A3C-4B74-81FC-9186C7D819E7}" type="datetimeFigureOut">
              <a:rPr lang="en-GB" smtClean="0"/>
              <a:t>14/07/2016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263E6D-02F8-4AA6-8209-6EFAA3464FAE}" type="slidenum">
              <a:rPr lang="en-GB" smtClean="0"/>
              <a:t>‹#›</a:t>
            </a:fld>
            <a:endParaRPr lang="en-GB"/>
          </a:p>
        </p:txBody>
      </p:sp>
    </p:spTree>
    <p:extLst>
      <p:ext uri="{BB962C8B-B14F-4D97-AF65-F5344CB8AC3E}">
        <p14:creationId xmlns:p14="http://schemas.microsoft.com/office/powerpoint/2010/main" val="1709888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12DDBA5-8A3C-4B74-81FC-9186C7D819E7}" type="datetimeFigureOut">
              <a:rPr lang="en-GB" smtClean="0"/>
              <a:t>14/07/2016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263E6D-02F8-4AA6-8209-6EFAA3464FAE}" type="slidenum">
              <a:rPr lang="en-GB" smtClean="0"/>
              <a:t>‹#›</a:t>
            </a:fld>
            <a:endParaRPr lang="en-GB"/>
          </a:p>
        </p:txBody>
      </p:sp>
    </p:spTree>
    <p:extLst>
      <p:ext uri="{BB962C8B-B14F-4D97-AF65-F5344CB8AC3E}">
        <p14:creationId xmlns:p14="http://schemas.microsoft.com/office/powerpoint/2010/main" val="1479696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12DDBA5-8A3C-4B74-81FC-9186C7D819E7}" type="datetimeFigureOut">
              <a:rPr lang="en-GB" smtClean="0"/>
              <a:t>14/07/2016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4263E6D-02F8-4AA6-8209-6EFAA3464FAE}" type="slidenum">
              <a:rPr lang="en-GB" smtClean="0"/>
              <a:t>‹#›</a:t>
            </a:fld>
            <a:endParaRPr lang="en-GB"/>
          </a:p>
        </p:txBody>
      </p:sp>
    </p:spTree>
    <p:extLst>
      <p:ext uri="{BB962C8B-B14F-4D97-AF65-F5344CB8AC3E}">
        <p14:creationId xmlns:p14="http://schemas.microsoft.com/office/powerpoint/2010/main" val="3976082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12DDBA5-8A3C-4B74-81FC-9186C7D819E7}" type="datetimeFigureOut">
              <a:rPr lang="en-GB" smtClean="0"/>
              <a:t>14/07/2016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4263E6D-02F8-4AA6-8209-6EFAA3464FAE}" type="slidenum">
              <a:rPr lang="en-GB" smtClean="0"/>
              <a:t>‹#›</a:t>
            </a:fld>
            <a:endParaRPr lang="en-GB"/>
          </a:p>
        </p:txBody>
      </p:sp>
    </p:spTree>
    <p:extLst>
      <p:ext uri="{BB962C8B-B14F-4D97-AF65-F5344CB8AC3E}">
        <p14:creationId xmlns:p14="http://schemas.microsoft.com/office/powerpoint/2010/main" val="3925989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2DDBA5-8A3C-4B74-81FC-9186C7D819E7}" type="datetimeFigureOut">
              <a:rPr lang="en-GB" smtClean="0"/>
              <a:t>14/07/2016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4263E6D-02F8-4AA6-8209-6EFAA3464FAE}" type="slidenum">
              <a:rPr lang="en-GB" smtClean="0"/>
              <a:t>‹#›</a:t>
            </a:fld>
            <a:endParaRPr lang="en-GB"/>
          </a:p>
        </p:txBody>
      </p:sp>
    </p:spTree>
    <p:extLst>
      <p:ext uri="{BB962C8B-B14F-4D97-AF65-F5344CB8AC3E}">
        <p14:creationId xmlns:p14="http://schemas.microsoft.com/office/powerpoint/2010/main" val="3617137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2DDBA5-8A3C-4B74-81FC-9186C7D819E7}" type="datetimeFigureOut">
              <a:rPr lang="en-GB" smtClean="0"/>
              <a:t>14/07/2016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263E6D-02F8-4AA6-8209-6EFAA3464FAE}" type="slidenum">
              <a:rPr lang="en-GB" smtClean="0"/>
              <a:t>‹#›</a:t>
            </a:fld>
            <a:endParaRPr lang="en-GB"/>
          </a:p>
        </p:txBody>
      </p:sp>
    </p:spTree>
    <p:extLst>
      <p:ext uri="{BB962C8B-B14F-4D97-AF65-F5344CB8AC3E}">
        <p14:creationId xmlns:p14="http://schemas.microsoft.com/office/powerpoint/2010/main" val="556227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2DDBA5-8A3C-4B74-81FC-9186C7D819E7}" type="datetimeFigureOut">
              <a:rPr lang="en-GB" smtClean="0"/>
              <a:t>14/07/2016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263E6D-02F8-4AA6-8209-6EFAA3464FAE}" type="slidenum">
              <a:rPr lang="en-GB" smtClean="0"/>
              <a:t>‹#›</a:t>
            </a:fld>
            <a:endParaRPr lang="en-GB"/>
          </a:p>
        </p:txBody>
      </p:sp>
    </p:spTree>
    <p:extLst>
      <p:ext uri="{BB962C8B-B14F-4D97-AF65-F5344CB8AC3E}">
        <p14:creationId xmlns:p14="http://schemas.microsoft.com/office/powerpoint/2010/main" val="1797727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2DDBA5-8A3C-4B74-81FC-9186C7D819E7}" type="datetimeFigureOut">
              <a:rPr lang="en-GB" smtClean="0"/>
              <a:t>14/07/2016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263E6D-02F8-4AA6-8209-6EFAA3464FAE}" type="slidenum">
              <a:rPr lang="en-GB" smtClean="0"/>
              <a:t>‹#›</a:t>
            </a:fld>
            <a:endParaRPr lang="en-GB"/>
          </a:p>
        </p:txBody>
      </p:sp>
    </p:spTree>
    <p:extLst>
      <p:ext uri="{BB962C8B-B14F-4D97-AF65-F5344CB8AC3E}">
        <p14:creationId xmlns:p14="http://schemas.microsoft.com/office/powerpoint/2010/main" val="30376875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gif"/></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image" Target="../media/image8.emf"/><Relationship Id="rId7" Type="http://schemas.openxmlformats.org/officeDocument/2006/relationships/image" Target="../media/image12.emf"/><Relationship Id="rId12" Type="http://schemas.openxmlformats.org/officeDocument/2006/relationships/image" Target="../media/image15.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1.emf"/><Relationship Id="rId11" Type="http://schemas.openxmlformats.org/officeDocument/2006/relationships/image" Target="../media/image6.jpeg"/><Relationship Id="rId5" Type="http://schemas.openxmlformats.org/officeDocument/2006/relationships/image" Target="../media/image10.emf"/><Relationship Id="rId10" Type="http://schemas.openxmlformats.org/officeDocument/2006/relationships/image" Target="../media/image7.png"/><Relationship Id="rId4" Type="http://schemas.openxmlformats.org/officeDocument/2006/relationships/image" Target="../media/image9.emf"/><Relationship Id="rId9" Type="http://schemas.openxmlformats.org/officeDocument/2006/relationships/image" Target="../media/image14.emf"/></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18.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jpe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20.jpe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21.jpe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stretch>
            <a:fillRect/>
          </a:stretch>
        </p:blipFill>
        <p:spPr>
          <a:xfrm>
            <a:off x="5729754" y="353215"/>
            <a:ext cx="6384725" cy="5702302"/>
          </a:xfrm>
          <a:prstGeom prst="rect">
            <a:avLst/>
          </a:prstGeom>
        </p:spPr>
      </p:pic>
      <p:sp>
        <p:nvSpPr>
          <p:cNvPr id="2" name="Rectangle 2"/>
          <p:cNvSpPr txBox="1">
            <a:spLocks noGrp="1"/>
          </p:cNvSpPr>
          <p:nvPr>
            <p:ph type="title"/>
          </p:nvPr>
        </p:nvSpPr>
        <p:spPr>
          <a:xfrm>
            <a:off x="300687" y="1511590"/>
            <a:ext cx="5515204" cy="393214"/>
          </a:xfrm>
          <a:effectLst>
            <a:reflection stA="58000" endPos="65000" dir="5400000" sy="-100000" algn="bl" rotWithShape="0"/>
          </a:effectLst>
        </p:spPr>
        <p:txBody>
          <a:bodyPr anchorCtr="1">
            <a:noAutofit/>
          </a:bodyPr>
          <a:lstStyle/>
          <a:p>
            <a:pPr lvl="0" algn="ctr"/>
            <a:r>
              <a:rPr lang="en-US" sz="6000" b="1" spc="-300" dirty="0">
                <a:solidFill>
                  <a:srgbClr val="CC00CC"/>
                </a:solidFill>
                <a:latin typeface="Arial Black" panose="020B0A04020102020204" pitchFamily="34" charset="0"/>
                <a:cs typeface="Arial" panose="020B0604020202020204" pitchFamily="34" charset="0"/>
              </a:rPr>
              <a:t>DEVOLUTION</a:t>
            </a:r>
          </a:p>
        </p:txBody>
      </p:sp>
      <p:sp>
        <p:nvSpPr>
          <p:cNvPr id="17" name="TextBox 16"/>
          <p:cNvSpPr txBox="1"/>
          <p:nvPr/>
        </p:nvSpPr>
        <p:spPr>
          <a:xfrm>
            <a:off x="479564" y="3006809"/>
            <a:ext cx="5415635" cy="1646605"/>
          </a:xfrm>
          <a:prstGeom prst="rect">
            <a:avLst/>
          </a:prstGeom>
          <a:noFill/>
        </p:spPr>
        <p:txBody>
          <a:bodyPr wrap="square" rtlCol="0">
            <a:spAutoFit/>
          </a:bodyPr>
          <a:lstStyle/>
          <a:p>
            <a:r>
              <a:rPr lang="en-GB" sz="5100" spc="-150" dirty="0">
                <a:solidFill>
                  <a:srgbClr val="CC00CC"/>
                </a:solidFill>
                <a:latin typeface="Arial Narrow" panose="020B0606020202030204" pitchFamily="34" charset="0"/>
              </a:rPr>
              <a:t>THE NEXT STEPS TO </a:t>
            </a:r>
            <a:br>
              <a:rPr lang="en-GB" sz="4800" spc="-150" dirty="0">
                <a:solidFill>
                  <a:srgbClr val="CC00CC"/>
                </a:solidFill>
                <a:latin typeface="Arial Narrow" panose="020B0606020202030204" pitchFamily="34" charset="0"/>
              </a:rPr>
            </a:br>
            <a:r>
              <a:rPr lang="en-GB" sz="4950" spc="-150" dirty="0">
                <a:solidFill>
                  <a:srgbClr val="CC00CC"/>
                </a:solidFill>
                <a:latin typeface="Arial Narrow" panose="020B0606020202030204" pitchFamily="34" charset="0"/>
              </a:rPr>
              <a:t>DELIVER OUTCOMES</a:t>
            </a:r>
          </a:p>
        </p:txBody>
      </p:sp>
      <p:pic>
        <p:nvPicPr>
          <p:cNvPr id="18" name="Picture 1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24773" y="6148719"/>
            <a:ext cx="1475614" cy="436782"/>
          </a:xfrm>
          <a:prstGeom prst="rect">
            <a:avLst/>
          </a:prstGeom>
          <a:effectLst>
            <a:reflection stA="24000" endPos="0" dist="25400" dir="5400000" sy="-100000" algn="bl" rotWithShape="0"/>
          </a:effectLst>
        </p:spPr>
      </p:pic>
      <p:sp>
        <p:nvSpPr>
          <p:cNvPr id="9" name="Rectangle 2"/>
          <p:cNvSpPr txBox="1">
            <a:spLocks/>
          </p:cNvSpPr>
          <p:nvPr/>
        </p:nvSpPr>
        <p:spPr>
          <a:xfrm>
            <a:off x="-289319" y="2425478"/>
            <a:ext cx="6695216" cy="414123"/>
          </a:xfrm>
          <a:prstGeom prst="rect">
            <a:avLst/>
          </a:prstGeom>
          <a:effectLst>
            <a:reflection stA="58000" endPos="65000" dir="5400000" sy="-100000" algn="bl" rotWithShape="0"/>
          </a:effectLst>
        </p:spPr>
        <p:txBody>
          <a:bodyPr vert="horz" lIns="91440" tIns="45720" rIns="91440" bIns="45720" rtlCol="0" anchor="ctr" anchorCtr="1">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b="1" spc="-300" dirty="0">
                <a:solidFill>
                  <a:srgbClr val="CC00CC"/>
                </a:solidFill>
                <a:latin typeface="Arial Black" panose="020B0A04020102020204" pitchFamily="34" charset="0"/>
                <a:cs typeface="Arial" panose="020B0604020202020204" pitchFamily="34" charset="0"/>
              </a:rPr>
              <a:t>REVOLUTION</a:t>
            </a:r>
          </a:p>
        </p:txBody>
      </p:sp>
      <p:pic>
        <p:nvPicPr>
          <p:cNvPr id="10" name="Picture 10" descr="http://www.liverpoolfairs.org.uk/media/80036/PWC_logo.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3486" y="6062655"/>
            <a:ext cx="1374893" cy="458298"/>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5223360" y="6167055"/>
            <a:ext cx="1754006" cy="400110"/>
          </a:xfrm>
          <a:prstGeom prst="rect">
            <a:avLst/>
          </a:prstGeom>
          <a:noFill/>
        </p:spPr>
        <p:txBody>
          <a:bodyPr wrap="none" rtlCol="0">
            <a:spAutoFit/>
          </a:bodyPr>
          <a:lstStyle/>
          <a:p>
            <a:r>
              <a:rPr lang="en-GB" sz="2000" dirty="0">
                <a:latin typeface="Arial Narrow" panose="020B0606020202030204" pitchFamily="34" charset="0"/>
              </a:rPr>
              <a:t>#FUTUREDEVO</a:t>
            </a:r>
          </a:p>
        </p:txBody>
      </p:sp>
    </p:spTree>
    <p:extLst>
      <p:ext uri="{BB962C8B-B14F-4D97-AF65-F5344CB8AC3E}">
        <p14:creationId xmlns:p14="http://schemas.microsoft.com/office/powerpoint/2010/main" val="12581738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100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par>
                                <p:cTn id="8" presetID="26" presetClass="emph" presetSubtype="0" fill="hold" grpId="0" nodeType="withEffect">
                                  <p:stCondLst>
                                    <p:cond delay="1000"/>
                                  </p:stCondLst>
                                  <p:childTnLst>
                                    <p:animEffect transition="out" filter="fade">
                                      <p:cBhvr>
                                        <p:cTn id="9" dur="500" tmFilter="0, 0; .2, .5; .8, .5; 1, 0"/>
                                        <p:tgtEl>
                                          <p:spTgt spid="9"/>
                                        </p:tgtEl>
                                      </p:cBhvr>
                                    </p:animEffect>
                                    <p:animScale>
                                      <p:cBhvr>
                                        <p:cTn id="10" dur="250" autoRev="1" fill="hold"/>
                                        <p:tgtEl>
                                          <p:spTgt spid="9"/>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4" descr="Image result for osborne"/>
          <p:cNvSpPr>
            <a:spLocks noChangeAspect="1" noChangeArrowheads="1"/>
          </p:cNvSpPr>
          <p:nvPr/>
        </p:nvSpPr>
        <p:spPr bwMode="auto">
          <a:xfrm>
            <a:off x="1087904" y="2096714"/>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26" name="Picture 2" descr="https://encrypted-tbn0.gstatic.com/images?q=tbn:ANd9GcRGPzg4YKozszVvUKWQTHHCMOf_yuHHxgkmnN3M0rwGcWfskJ8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728" y="1454523"/>
            <a:ext cx="2771775" cy="374332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https://encrypted-tbn0.gstatic.com/images?q=tbn:ANd9GcRGPzg4YKozszVvUKWQTHHCMOf_yuHHxgkmnN3M0rwGcWfskJ8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3128" y="1606923"/>
            <a:ext cx="2771775" cy="374332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https://encrypted-tbn0.gstatic.com/images?q=tbn:ANd9GcRGPzg4YKozszVvUKWQTHHCMOf_yuHHxgkmnN3M0rwGcWfskJ8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5528" y="1759323"/>
            <a:ext cx="2771775" cy="374332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https://encrypted-tbn0.gstatic.com/images?q=tbn:ANd9GcRGPzg4YKozszVvUKWQTHHCMOf_yuHHxgkmnN3M0rwGcWfskJ8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928" y="1911723"/>
            <a:ext cx="2771775" cy="374332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https://encrypted-tbn0.gstatic.com/images?q=tbn:ANd9GcRGPzg4YKozszVvUKWQTHHCMOf_yuHHxgkmnN3M0rwGcWfskJ8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0328" y="2064123"/>
            <a:ext cx="2771775" cy="374332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https://encrypted-tbn0.gstatic.com/images?q=tbn:ANd9GcRGPzg4YKozszVvUKWQTHHCMOf_yuHHxgkmnN3M0rwGcWfskJ8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2728" y="2216523"/>
            <a:ext cx="2771775" cy="374332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https://encrypted-tbn0.gstatic.com/images?q=tbn:ANd9GcRGPzg4YKozszVvUKWQTHHCMOf_yuHHxgkmnN3M0rwGcWfskJ8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5128" y="2368923"/>
            <a:ext cx="2771775" cy="37433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s://encrypted-tbn0.gstatic.com/images?q=tbn:ANd9GcRGPzg4YKozszVvUKWQTHHCMOf_yuHHxgkmnN3M0rwGcWfskJ8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7528" y="2521323"/>
            <a:ext cx="2771775" cy="374332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ttps://encrypted-tbn0.gstatic.com/images?q=tbn:ANd9GcRGPzg4YKozszVvUKWQTHHCMOf_yuHHxgkmnN3M0rwGcWfskJ8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9928" y="2673723"/>
            <a:ext cx="2771775" cy="374332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https://encrypted-tbn0.gstatic.com/images?q=tbn:ANd9GcRGPzg4YKozszVvUKWQTHHCMOf_yuHHxgkmnN3M0rwGcWfskJ8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2328" y="2826123"/>
            <a:ext cx="2771775" cy="3743325"/>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descr="https://encrypted-tbn0.gstatic.com/images?q=tbn:ANd9GcRGPzg4YKozszVvUKWQTHHCMOf_yuHHxgkmnN3M0rwGcWfskJ8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1962" y="1759323"/>
            <a:ext cx="3674541" cy="4962525"/>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4" descr="Image result for function ima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AutoShape 8" descr="Image result for function image"/>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0" name="Picture 10" descr="FunctionMachineImag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64469" y="1259260"/>
            <a:ext cx="7052634" cy="5462588"/>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descr="http://www.nlgn.org.uk/public/wp-content/themes/nlgn-final/images/nlgn-log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 y="26987"/>
            <a:ext cx="2046153" cy="495300"/>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10" descr="http://www.liverpoolfairs.org.uk/media/80036/PWC_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147793" y="9523"/>
            <a:ext cx="2044206" cy="681403"/>
          </a:xfrm>
          <a:prstGeom prst="rect">
            <a:avLst/>
          </a:prstGeom>
          <a:noFill/>
          <a:extLst>
            <a:ext uri="{909E8E84-426E-40DD-AFC4-6F175D3DCCD1}">
              <a14:hiddenFill xmlns:a14="http://schemas.microsoft.com/office/drawing/2010/main">
                <a:solidFill>
                  <a:srgbClr val="FFFFFF"/>
                </a:solidFill>
              </a14:hiddenFill>
            </a:ext>
          </a:extLst>
        </p:spPr>
      </p:pic>
      <p:sp>
        <p:nvSpPr>
          <p:cNvPr id="21" name="TextBox 20"/>
          <p:cNvSpPr txBox="1"/>
          <p:nvPr/>
        </p:nvSpPr>
        <p:spPr>
          <a:xfrm>
            <a:off x="5223360" y="6167055"/>
            <a:ext cx="1754006" cy="400110"/>
          </a:xfrm>
          <a:prstGeom prst="rect">
            <a:avLst/>
          </a:prstGeom>
          <a:noFill/>
        </p:spPr>
        <p:txBody>
          <a:bodyPr wrap="none" rtlCol="0">
            <a:spAutoFit/>
          </a:bodyPr>
          <a:lstStyle/>
          <a:p>
            <a:r>
              <a:rPr lang="en-GB" sz="2000" dirty="0">
                <a:latin typeface="Arial Narrow" panose="020B0606020202030204" pitchFamily="34" charset="0"/>
              </a:rPr>
              <a:t>#FUTUREDEVO</a:t>
            </a:r>
          </a:p>
        </p:txBody>
      </p:sp>
    </p:spTree>
    <p:extLst>
      <p:ext uri="{BB962C8B-B14F-4D97-AF65-F5344CB8AC3E}">
        <p14:creationId xmlns:p14="http://schemas.microsoft.com/office/powerpoint/2010/main" val="1853977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a:stretch>
            <a:fillRect/>
          </a:stretch>
        </p:blipFill>
        <p:spPr>
          <a:xfrm>
            <a:off x="2043" y="6086"/>
            <a:ext cx="12189955" cy="6851914"/>
          </a:xfrm>
          <a:prstGeom prst="rect">
            <a:avLst/>
          </a:prstGeom>
        </p:spPr>
      </p:pic>
      <p:pic>
        <p:nvPicPr>
          <p:cNvPr id="4" name="Picture 3"/>
          <p:cNvPicPr>
            <a:picLocks noChangeAspect="1"/>
          </p:cNvPicPr>
          <p:nvPr/>
        </p:nvPicPr>
        <p:blipFill>
          <a:blip r:embed="rId4"/>
          <a:stretch>
            <a:fillRect/>
          </a:stretch>
        </p:blipFill>
        <p:spPr>
          <a:xfrm>
            <a:off x="10824628" y="5405718"/>
            <a:ext cx="1367371" cy="1452282"/>
          </a:xfrm>
          <a:prstGeom prst="rect">
            <a:avLst/>
          </a:prstGeom>
        </p:spPr>
      </p:pic>
      <p:sp>
        <p:nvSpPr>
          <p:cNvPr id="7" name="Content Placeholder 6"/>
          <p:cNvSpPr>
            <a:spLocks noGrp="1"/>
          </p:cNvSpPr>
          <p:nvPr>
            <p:ph idx="1"/>
          </p:nvPr>
        </p:nvSpPr>
        <p:spPr/>
        <p:txBody>
          <a:bodyPr/>
          <a:lstStyle/>
          <a:p>
            <a:endParaRPr lang="en-GB" dirty="0"/>
          </a:p>
        </p:txBody>
      </p:sp>
      <p:pic>
        <p:nvPicPr>
          <p:cNvPr id="11" name="Picture 10"/>
          <p:cNvPicPr>
            <a:picLocks noChangeAspect="1"/>
          </p:cNvPicPr>
          <p:nvPr/>
        </p:nvPicPr>
        <p:blipFill>
          <a:blip r:embed="rId5"/>
          <a:stretch>
            <a:fillRect/>
          </a:stretch>
        </p:blipFill>
        <p:spPr>
          <a:xfrm>
            <a:off x="2777146" y="6671"/>
            <a:ext cx="6816599" cy="6834628"/>
          </a:xfrm>
          <a:prstGeom prst="rect">
            <a:avLst/>
          </a:prstGeom>
        </p:spPr>
      </p:pic>
      <p:pic>
        <p:nvPicPr>
          <p:cNvPr id="12" name="Picture 11"/>
          <p:cNvPicPr>
            <a:picLocks noChangeAspect="1"/>
          </p:cNvPicPr>
          <p:nvPr/>
        </p:nvPicPr>
        <p:blipFill>
          <a:blip r:embed="rId6"/>
          <a:stretch>
            <a:fillRect/>
          </a:stretch>
        </p:blipFill>
        <p:spPr>
          <a:xfrm rot="19664290">
            <a:off x="4408470" y="1951804"/>
            <a:ext cx="3931642" cy="2542404"/>
          </a:xfrm>
          <a:prstGeom prst="rect">
            <a:avLst/>
          </a:prstGeom>
        </p:spPr>
      </p:pic>
      <p:pic>
        <p:nvPicPr>
          <p:cNvPr id="8" name="Picture 7"/>
          <p:cNvPicPr>
            <a:picLocks noChangeAspect="1"/>
          </p:cNvPicPr>
          <p:nvPr/>
        </p:nvPicPr>
        <p:blipFill>
          <a:blip r:embed="rId7"/>
          <a:stretch>
            <a:fillRect/>
          </a:stretch>
        </p:blipFill>
        <p:spPr>
          <a:xfrm rot="20307491">
            <a:off x="9155086" y="140123"/>
            <a:ext cx="2637376" cy="3665276"/>
          </a:xfrm>
          <a:prstGeom prst="rect">
            <a:avLst/>
          </a:prstGeom>
        </p:spPr>
      </p:pic>
      <p:pic>
        <p:nvPicPr>
          <p:cNvPr id="9" name="Picture 8"/>
          <p:cNvPicPr>
            <a:picLocks noChangeAspect="1"/>
          </p:cNvPicPr>
          <p:nvPr/>
        </p:nvPicPr>
        <p:blipFill>
          <a:blip r:embed="rId8"/>
          <a:stretch>
            <a:fillRect/>
          </a:stretch>
        </p:blipFill>
        <p:spPr>
          <a:xfrm rot="1483518">
            <a:off x="7480498" y="1855405"/>
            <a:ext cx="3679352" cy="5229171"/>
          </a:xfrm>
          <a:prstGeom prst="rect">
            <a:avLst/>
          </a:prstGeom>
        </p:spPr>
      </p:pic>
      <p:pic>
        <p:nvPicPr>
          <p:cNvPr id="14" name="Picture 13"/>
          <p:cNvPicPr>
            <a:picLocks noChangeAspect="1"/>
          </p:cNvPicPr>
          <p:nvPr/>
        </p:nvPicPr>
        <p:blipFill>
          <a:blip r:embed="rId9"/>
          <a:stretch>
            <a:fillRect/>
          </a:stretch>
        </p:blipFill>
        <p:spPr>
          <a:xfrm rot="19474698">
            <a:off x="-77033" y="292820"/>
            <a:ext cx="4399783" cy="3354925"/>
          </a:xfrm>
          <a:prstGeom prst="rect">
            <a:avLst/>
          </a:prstGeom>
        </p:spPr>
      </p:pic>
      <p:pic>
        <p:nvPicPr>
          <p:cNvPr id="6" name="Picture 10" descr="http://www.liverpoolfairs.org.uk/media/80036/PWC_logo.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0147793" y="-9527"/>
            <a:ext cx="2044206" cy="68140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www.nlgn.org.uk/public/wp-content/themes/nlgn-final/images/nlgn-logo.jp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 y="7937"/>
            <a:ext cx="2046153" cy="4953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12"/>
          <a:stretch>
            <a:fillRect/>
          </a:stretch>
        </p:blipFill>
        <p:spPr>
          <a:xfrm rot="361288">
            <a:off x="389281" y="3568279"/>
            <a:ext cx="4668867" cy="3092939"/>
          </a:xfrm>
          <a:prstGeom prst="rect">
            <a:avLst/>
          </a:prstGeom>
        </p:spPr>
      </p:pic>
    </p:spTree>
    <p:extLst>
      <p:ext uri="{BB962C8B-B14F-4D97-AF65-F5344CB8AC3E}">
        <p14:creationId xmlns:p14="http://schemas.microsoft.com/office/powerpoint/2010/main" val="3114980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ppt_x"/>
                                          </p:val>
                                        </p:tav>
                                        <p:tav tm="100000">
                                          <p:val>
                                            <p:strVal val="#ppt_x"/>
                                          </p:val>
                                        </p:tav>
                                      </p:tavLst>
                                    </p:anim>
                                    <p:anim calcmode="lin" valueType="num">
                                      <p:cBhvr additive="base">
                                        <p:cTn id="2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anim calcmode="lin" valueType="num">
                                      <p:cBhvr additive="base">
                                        <p:cTn id="29" dur="500" fill="hold"/>
                                        <p:tgtEl>
                                          <p:spTgt spid="2"/>
                                        </p:tgtEl>
                                        <p:attrNameLst>
                                          <p:attrName>ppt_x</p:attrName>
                                        </p:attrNameLst>
                                      </p:cBhvr>
                                      <p:tavLst>
                                        <p:tav tm="0">
                                          <p:val>
                                            <p:strVal val="#ppt_x"/>
                                          </p:val>
                                        </p:tav>
                                        <p:tav tm="100000">
                                          <p:val>
                                            <p:strVal val="#ppt_x"/>
                                          </p:val>
                                        </p:tav>
                                      </p:tavLst>
                                    </p:anim>
                                    <p:anim calcmode="lin" valueType="num">
                                      <p:cBhvr additive="base">
                                        <p:cTn id="3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additive="base">
                                        <p:cTn id="35" dur="500" fill="hold"/>
                                        <p:tgtEl>
                                          <p:spTgt spid="12"/>
                                        </p:tgtEl>
                                        <p:attrNameLst>
                                          <p:attrName>ppt_x</p:attrName>
                                        </p:attrNameLst>
                                      </p:cBhvr>
                                      <p:tavLst>
                                        <p:tav tm="0">
                                          <p:val>
                                            <p:strVal val="#ppt_x"/>
                                          </p:val>
                                        </p:tav>
                                        <p:tav tm="100000">
                                          <p:val>
                                            <p:strVal val="#ppt_x"/>
                                          </p:val>
                                        </p:tav>
                                      </p:tavLst>
                                    </p:anim>
                                    <p:anim calcmode="lin" valueType="num">
                                      <p:cBhvr additive="base">
                                        <p:cTn id="3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http://www.nlgn.org.uk/public/wp-content/themes/nlgn-final/images/nlgn-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523"/>
            <a:ext cx="2046153" cy="4953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0" descr="http://www.liverpoolfairs.org.uk/media/80036/PWC_logo.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147793" y="9523"/>
            <a:ext cx="2044206" cy="681403"/>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Image result for digital a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Image result for digital age"/>
          <p:cNvSpPr>
            <a:spLocks noChangeAspect="1" noChangeArrowheads="1"/>
          </p:cNvSpPr>
          <p:nvPr/>
        </p:nvSpPr>
        <p:spPr bwMode="auto">
          <a:xfrm>
            <a:off x="6245610" y="393541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AutoShape 4" descr="Image result for cartoon global workforc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4108" name="Picture 12" descr="https://s-media-cache-ak0.pinimg.com/236x/ae/09/14/ae09142c827b34381c555d6bc54b89c5.jpg"/>
          <p:cNvPicPr>
            <a:picLocks noChangeAspect="1" noChangeArrowheads="1"/>
          </p:cNvPicPr>
          <p:nvPr/>
        </p:nvPicPr>
        <p:blipFill rotWithShape="1">
          <a:blip r:embed="rId5">
            <a:extLst>
              <a:ext uri="{28A0092B-C50C-407E-A947-70E740481C1C}">
                <a14:useLocalDpi xmlns:a14="http://schemas.microsoft.com/office/drawing/2010/main" val="0"/>
              </a:ext>
            </a:extLst>
          </a:blip>
          <a:srcRect t="11140"/>
          <a:stretch/>
        </p:blipFill>
        <p:spPr bwMode="auto">
          <a:xfrm>
            <a:off x="131354" y="2821020"/>
            <a:ext cx="3837461" cy="4016829"/>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rot="10800000" flipH="1" flipV="1">
            <a:off x="2354128" y="91542"/>
            <a:ext cx="8101640" cy="769441"/>
          </a:xfrm>
          <a:prstGeom prst="rect">
            <a:avLst/>
          </a:prstGeom>
          <a:noFill/>
        </p:spPr>
        <p:txBody>
          <a:bodyPr wrap="square" rtlCol="0">
            <a:spAutoFit/>
          </a:bodyPr>
          <a:lstStyle/>
          <a:p>
            <a:r>
              <a:rPr lang="en-GB" sz="4400" dirty="0">
                <a:solidFill>
                  <a:srgbClr val="CC00CC"/>
                </a:solidFill>
              </a:rPr>
              <a:t>DEVOLUTIONARY PRIORITIES </a:t>
            </a:r>
          </a:p>
        </p:txBody>
      </p:sp>
      <p:sp>
        <p:nvSpPr>
          <p:cNvPr id="7" name="TextBox 6"/>
          <p:cNvSpPr txBox="1"/>
          <p:nvPr/>
        </p:nvSpPr>
        <p:spPr>
          <a:xfrm>
            <a:off x="8913722" y="1451496"/>
            <a:ext cx="2843787" cy="830997"/>
          </a:xfrm>
          <a:prstGeom prst="rect">
            <a:avLst/>
          </a:prstGeom>
          <a:noFill/>
        </p:spPr>
        <p:txBody>
          <a:bodyPr wrap="square" rtlCol="0">
            <a:spAutoFit/>
          </a:bodyPr>
          <a:lstStyle/>
          <a:p>
            <a:r>
              <a:rPr lang="en-GB" sz="2400" b="1" dirty="0">
                <a:solidFill>
                  <a:srgbClr val="CC00CC"/>
                </a:solidFill>
              </a:rPr>
              <a:t>Improved wellbeing and inclusion</a:t>
            </a:r>
          </a:p>
        </p:txBody>
      </p:sp>
      <p:pic>
        <p:nvPicPr>
          <p:cNvPr id="11" name="Picture 10"/>
          <p:cNvPicPr>
            <a:picLocks noChangeAspect="1"/>
          </p:cNvPicPr>
          <p:nvPr/>
        </p:nvPicPr>
        <p:blipFill>
          <a:blip r:embed="rId6"/>
          <a:stretch>
            <a:fillRect/>
          </a:stretch>
        </p:blipFill>
        <p:spPr>
          <a:xfrm>
            <a:off x="8231911" y="2552101"/>
            <a:ext cx="3960089" cy="4305899"/>
          </a:xfrm>
          <a:prstGeom prst="rect">
            <a:avLst/>
          </a:prstGeom>
        </p:spPr>
      </p:pic>
      <p:sp>
        <p:nvSpPr>
          <p:cNvPr id="20" name="TextBox 19"/>
          <p:cNvSpPr txBox="1"/>
          <p:nvPr/>
        </p:nvSpPr>
        <p:spPr>
          <a:xfrm>
            <a:off x="460375" y="1518617"/>
            <a:ext cx="2843787" cy="830997"/>
          </a:xfrm>
          <a:prstGeom prst="rect">
            <a:avLst/>
          </a:prstGeom>
          <a:noFill/>
        </p:spPr>
        <p:txBody>
          <a:bodyPr wrap="square" rtlCol="0">
            <a:spAutoFit/>
          </a:bodyPr>
          <a:lstStyle/>
          <a:p>
            <a:r>
              <a:rPr lang="en-GB" sz="2400" b="1" dirty="0">
                <a:solidFill>
                  <a:srgbClr val="CC00CC"/>
                </a:solidFill>
              </a:rPr>
              <a:t>Infrastructure for future economies</a:t>
            </a:r>
          </a:p>
        </p:txBody>
      </p:sp>
      <p:sp>
        <p:nvSpPr>
          <p:cNvPr id="21" name="TextBox 20"/>
          <p:cNvSpPr txBox="1"/>
          <p:nvPr/>
        </p:nvSpPr>
        <p:spPr>
          <a:xfrm>
            <a:off x="4891658" y="4685628"/>
            <a:ext cx="2843787" cy="1200329"/>
          </a:xfrm>
          <a:prstGeom prst="rect">
            <a:avLst/>
          </a:prstGeom>
          <a:noFill/>
        </p:spPr>
        <p:txBody>
          <a:bodyPr wrap="square" rtlCol="0">
            <a:spAutoFit/>
          </a:bodyPr>
          <a:lstStyle/>
          <a:p>
            <a:r>
              <a:rPr lang="en-GB" sz="2400" b="1" dirty="0">
                <a:solidFill>
                  <a:srgbClr val="CC00CC"/>
                </a:solidFill>
              </a:rPr>
              <a:t>Internationally competitive labour market</a:t>
            </a:r>
          </a:p>
        </p:txBody>
      </p:sp>
      <p:pic>
        <p:nvPicPr>
          <p:cNvPr id="1026" name="Picture 2" descr="http://cdn2.hubspot.net/hub/145335/file-407994402-jpg/blog-files/skills-needed-to-perform-inbound-marketing.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14845" y="943002"/>
            <a:ext cx="3461529" cy="3461529"/>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p:cNvSpPr txBox="1"/>
          <p:nvPr/>
        </p:nvSpPr>
        <p:spPr>
          <a:xfrm>
            <a:off x="5223360" y="6167055"/>
            <a:ext cx="1754006" cy="400110"/>
          </a:xfrm>
          <a:prstGeom prst="rect">
            <a:avLst/>
          </a:prstGeom>
          <a:noFill/>
        </p:spPr>
        <p:txBody>
          <a:bodyPr wrap="none" rtlCol="0">
            <a:spAutoFit/>
          </a:bodyPr>
          <a:lstStyle/>
          <a:p>
            <a:r>
              <a:rPr lang="en-GB" sz="2000" dirty="0">
                <a:latin typeface="Arial Narrow" panose="020B0606020202030204" pitchFamily="34" charset="0"/>
              </a:rPr>
              <a:t>#FUTUREDEVO</a:t>
            </a:r>
          </a:p>
        </p:txBody>
      </p:sp>
    </p:spTree>
    <p:extLst>
      <p:ext uri="{BB962C8B-B14F-4D97-AF65-F5344CB8AC3E}">
        <p14:creationId xmlns:p14="http://schemas.microsoft.com/office/powerpoint/2010/main" val="2923305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of Internet Vikings"/>
          <p:cNvPicPr>
            <a:picLocks noChangeAspect="1" noChangeArrowheads="1"/>
          </p:cNvPicPr>
          <p:nvPr/>
        </p:nvPicPr>
        <p:blipFill rotWithShape="1">
          <a:blip r:embed="rId3">
            <a:extLst>
              <a:ext uri="{28A0092B-C50C-407E-A947-70E740481C1C}">
                <a14:useLocalDpi xmlns:a14="http://schemas.microsoft.com/office/drawing/2010/main" val="0"/>
              </a:ext>
            </a:extLst>
          </a:blip>
          <a:srcRect l="-1459" t="349" r="1459" b="4482"/>
          <a:stretch/>
        </p:blipFill>
        <p:spPr bwMode="auto">
          <a:xfrm>
            <a:off x="5191536" y="1275701"/>
            <a:ext cx="6566098" cy="522127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http://www.nlgn.org.uk/public/wp-content/themes/nlgn-final/images/nlgn-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26987"/>
            <a:ext cx="2046153" cy="4953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10" descr="http://www.liverpoolfairs.org.uk/media/80036/PWC_logo.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147793" y="9523"/>
            <a:ext cx="2044206" cy="68140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rot="10800000" flipH="1" flipV="1">
            <a:off x="412375" y="552426"/>
            <a:ext cx="9558323" cy="1446550"/>
          </a:xfrm>
          <a:prstGeom prst="rect">
            <a:avLst/>
          </a:prstGeom>
          <a:noFill/>
        </p:spPr>
        <p:txBody>
          <a:bodyPr wrap="square" rtlCol="0">
            <a:spAutoFit/>
          </a:bodyPr>
          <a:lstStyle/>
          <a:p>
            <a:r>
              <a:rPr lang="en-GB" sz="4400" dirty="0">
                <a:solidFill>
                  <a:srgbClr val="CC00CC"/>
                </a:solidFill>
              </a:rPr>
              <a:t>PUBLIC SERVICE REFORM: DEVOLUTIONARY TRENDS</a:t>
            </a:r>
          </a:p>
        </p:txBody>
      </p:sp>
      <p:sp>
        <p:nvSpPr>
          <p:cNvPr id="3" name="Rectangle 2"/>
          <p:cNvSpPr/>
          <p:nvPr/>
        </p:nvSpPr>
        <p:spPr>
          <a:xfrm>
            <a:off x="-151390" y="1859182"/>
            <a:ext cx="4781755" cy="4764381"/>
          </a:xfrm>
          <a:prstGeom prst="rect">
            <a:avLst/>
          </a:prstGeom>
        </p:spPr>
        <p:txBody>
          <a:bodyPr wrap="square">
            <a:spAutoFit/>
          </a:bodyPr>
          <a:lstStyle/>
          <a:p>
            <a:pPr marL="457200">
              <a:lnSpc>
                <a:spcPct val="115000"/>
              </a:lnSpc>
              <a:spcAft>
                <a:spcPts val="0"/>
              </a:spcAft>
            </a:pPr>
            <a:r>
              <a:rPr lang="en-GB" sz="2400" dirty="0">
                <a:latin typeface="Calibri" panose="020F0502020204030204" pitchFamily="34" charset="0"/>
                <a:ea typeface="Calibri" panose="020F0502020204030204" pitchFamily="34" charset="0"/>
                <a:cs typeface="Times New Roman" panose="02020603050405020304" pitchFamily="18" charset="0"/>
              </a:rPr>
              <a:t> </a:t>
            </a:r>
          </a:p>
          <a:p>
            <a:pPr marL="800100" indent="-342900">
              <a:lnSpc>
                <a:spcPct val="115000"/>
              </a:lnSpc>
              <a:spcAft>
                <a:spcPts val="0"/>
              </a:spcAft>
              <a:buFont typeface="Arial" panose="020B0604020202020204" pitchFamily="34" charset="0"/>
              <a:buChar char="•"/>
            </a:pPr>
            <a:r>
              <a:rPr lang="en-GB" sz="2400" dirty="0">
                <a:latin typeface="Calibri" panose="020F0502020204030204" pitchFamily="34" charset="0"/>
                <a:ea typeface="Calibri" panose="020F0502020204030204" pitchFamily="34" charset="0"/>
                <a:cs typeface="Times New Roman" panose="02020603050405020304" pitchFamily="18" charset="0"/>
              </a:rPr>
              <a:t>Integration of service reform with economic plans, on demand side and supply side</a:t>
            </a:r>
          </a:p>
          <a:p>
            <a:pPr marL="457200">
              <a:lnSpc>
                <a:spcPct val="115000"/>
              </a:lnSpc>
              <a:spcAft>
                <a:spcPts val="0"/>
              </a:spcAft>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800100" indent="-342900">
              <a:lnSpc>
                <a:spcPct val="115000"/>
              </a:lnSpc>
              <a:spcAft>
                <a:spcPts val="0"/>
              </a:spcAft>
              <a:buFont typeface="Arial" panose="020B0604020202020204" pitchFamily="34" charset="0"/>
              <a:buChar char="•"/>
            </a:pPr>
            <a:r>
              <a:rPr lang="en-GB" sz="2400" dirty="0">
                <a:latin typeface="Calibri" panose="020F0502020204030204" pitchFamily="34" charset="0"/>
                <a:ea typeface="Calibri" panose="020F0502020204030204" pitchFamily="34" charset="0"/>
                <a:cs typeface="Times New Roman" panose="02020603050405020304" pitchFamily="18" charset="0"/>
              </a:rPr>
              <a:t>Will seek more power over education, skills, health and blue light services</a:t>
            </a:r>
          </a:p>
          <a:p>
            <a:pPr marL="800100" indent="-342900">
              <a:lnSpc>
                <a:spcPct val="115000"/>
              </a:lnSpc>
              <a:spcAft>
                <a:spcPts val="0"/>
              </a:spcAft>
              <a:buFont typeface="Arial" panose="020B0604020202020204" pitchFamily="34" charset="0"/>
              <a:buChar char="•"/>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800100" indent="-342900">
              <a:lnSpc>
                <a:spcPct val="115000"/>
              </a:lnSpc>
              <a:spcAft>
                <a:spcPts val="0"/>
              </a:spcAft>
              <a:buFont typeface="Arial" panose="020B0604020202020204" pitchFamily="34" charset="0"/>
              <a:buChar char="•"/>
            </a:pPr>
            <a:r>
              <a:rPr lang="en-GB" sz="2400" dirty="0">
                <a:latin typeface="Calibri" panose="020F0502020204030204" pitchFamily="34" charset="0"/>
                <a:ea typeface="Calibri" panose="020F0502020204030204" pitchFamily="34" charset="0"/>
                <a:cs typeface="Times New Roman" panose="02020603050405020304" pitchFamily="18" charset="0"/>
              </a:rPr>
              <a:t>Will need to evidence impact of their transformations</a:t>
            </a:r>
          </a:p>
        </p:txBody>
      </p:sp>
      <p:sp>
        <p:nvSpPr>
          <p:cNvPr id="7" name="TextBox 6"/>
          <p:cNvSpPr txBox="1"/>
          <p:nvPr/>
        </p:nvSpPr>
        <p:spPr>
          <a:xfrm>
            <a:off x="4725819" y="6423508"/>
            <a:ext cx="1754006" cy="400110"/>
          </a:xfrm>
          <a:prstGeom prst="rect">
            <a:avLst/>
          </a:prstGeom>
          <a:noFill/>
        </p:spPr>
        <p:txBody>
          <a:bodyPr wrap="none" rtlCol="0">
            <a:spAutoFit/>
          </a:bodyPr>
          <a:lstStyle/>
          <a:p>
            <a:r>
              <a:rPr lang="en-GB" sz="2000" dirty="0">
                <a:latin typeface="Arial Narrow" panose="020B0606020202030204" pitchFamily="34" charset="0"/>
              </a:rPr>
              <a:t>#FUTUREDEVO</a:t>
            </a:r>
          </a:p>
        </p:txBody>
      </p:sp>
    </p:spTree>
    <p:extLst>
      <p:ext uri="{BB962C8B-B14F-4D97-AF65-F5344CB8AC3E}">
        <p14:creationId xmlns:p14="http://schemas.microsoft.com/office/powerpoint/2010/main" val="405093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rot="10800000" flipH="1" flipV="1">
            <a:off x="2158529" y="26987"/>
            <a:ext cx="8101639" cy="1446550"/>
          </a:xfrm>
          <a:prstGeom prst="rect">
            <a:avLst/>
          </a:prstGeom>
          <a:noFill/>
        </p:spPr>
        <p:txBody>
          <a:bodyPr wrap="square" rtlCol="0">
            <a:spAutoFit/>
          </a:bodyPr>
          <a:lstStyle/>
          <a:p>
            <a:r>
              <a:rPr lang="en-GB" sz="4400" dirty="0">
                <a:solidFill>
                  <a:srgbClr val="CC00CC"/>
                </a:solidFill>
              </a:rPr>
              <a:t>CENTRAL-LOCAL RELATIONS: DEVOLUTIONARY TRENDS</a:t>
            </a:r>
          </a:p>
        </p:txBody>
      </p:sp>
      <p:pic>
        <p:nvPicPr>
          <p:cNvPr id="6" name="Picture 5" descr="http://www.nlgn.org.uk/public/wp-content/themes/nlgn-final/images/nlgn-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6987"/>
            <a:ext cx="2046153" cy="4953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0" descr="http://www.liverpoolfairs.org.uk/media/80036/PWC_logo.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147793" y="9523"/>
            <a:ext cx="2044206" cy="681403"/>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6427179" y="1473538"/>
            <a:ext cx="5204840" cy="5018425"/>
          </a:xfrm>
          <a:prstGeom prst="rect">
            <a:avLst/>
          </a:prstGeom>
        </p:spPr>
        <p:txBody>
          <a:bodyPr wrap="square">
            <a:spAutoFit/>
          </a:bodyPr>
          <a:lstStyle/>
          <a:p>
            <a:pPr marL="457200">
              <a:lnSpc>
                <a:spcPct val="115000"/>
              </a:lnSpc>
              <a:spcAft>
                <a:spcPts val="0"/>
              </a:spcAft>
            </a:pPr>
            <a:r>
              <a:rPr lang="en-GB" sz="2800" dirty="0">
                <a:latin typeface="Calibri" panose="020F0502020204030204" pitchFamily="34" charset="0"/>
                <a:ea typeface="Calibri" panose="020F0502020204030204" pitchFamily="34" charset="0"/>
                <a:cs typeface="Times New Roman" panose="02020603050405020304" pitchFamily="18" charset="0"/>
              </a:rPr>
              <a:t> </a:t>
            </a:r>
          </a:p>
          <a:p>
            <a:pPr marL="800100" indent="-342900">
              <a:lnSpc>
                <a:spcPct val="115000"/>
              </a:lnSpc>
              <a:spcAft>
                <a:spcPts val="0"/>
              </a:spcAft>
              <a:buFont typeface="Arial" panose="020B0604020202020204" pitchFamily="34" charset="0"/>
              <a:buChar char="•"/>
            </a:pPr>
            <a:r>
              <a:rPr lang="en-GB" sz="2800" dirty="0">
                <a:latin typeface="Calibri" panose="020F0502020204030204" pitchFamily="34" charset="0"/>
                <a:ea typeface="Calibri" panose="020F0502020204030204" pitchFamily="34" charset="0"/>
                <a:cs typeface="Times New Roman" panose="02020603050405020304" pitchFamily="18" charset="0"/>
              </a:rPr>
              <a:t>Relationship needs to change to encourage risk taking</a:t>
            </a:r>
          </a:p>
          <a:p>
            <a:pPr marL="800100" indent="-342900">
              <a:lnSpc>
                <a:spcPct val="115000"/>
              </a:lnSpc>
              <a:spcAft>
                <a:spcPts val="0"/>
              </a:spcAft>
              <a:buFont typeface="Arial" panose="020B0604020202020204" pitchFamily="34" charset="0"/>
              <a:buChar char="•"/>
            </a:pP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marL="800100" indent="-342900">
              <a:lnSpc>
                <a:spcPct val="115000"/>
              </a:lnSpc>
              <a:spcAft>
                <a:spcPts val="0"/>
              </a:spcAft>
              <a:buFont typeface="Arial" panose="020B0604020202020204" pitchFamily="34" charset="0"/>
              <a:buChar char="•"/>
            </a:pPr>
            <a:r>
              <a:rPr lang="en-GB" sz="2800" dirty="0">
                <a:latin typeface="Calibri" panose="020F0502020204030204" pitchFamily="34" charset="0"/>
                <a:ea typeface="Calibri" panose="020F0502020204030204" pitchFamily="34" charset="0"/>
                <a:cs typeface="Times New Roman" panose="02020603050405020304" pitchFamily="18" charset="0"/>
              </a:rPr>
              <a:t>Letting go and mutual respect</a:t>
            </a:r>
          </a:p>
          <a:p>
            <a:pPr marL="457200">
              <a:lnSpc>
                <a:spcPct val="115000"/>
              </a:lnSpc>
              <a:spcAft>
                <a:spcPts val="0"/>
              </a:spcAft>
            </a:pP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marL="800100" indent="-342900">
              <a:lnSpc>
                <a:spcPct val="115000"/>
              </a:lnSpc>
              <a:spcAft>
                <a:spcPts val="0"/>
              </a:spcAft>
              <a:buFont typeface="Arial" panose="020B0604020202020204" pitchFamily="34" charset="0"/>
              <a:buChar char="•"/>
            </a:pPr>
            <a:r>
              <a:rPr lang="en-GB" sz="2800" dirty="0">
                <a:latin typeface="Calibri" panose="020F0502020204030204" pitchFamily="34" charset="0"/>
                <a:ea typeface="Calibri" panose="020F0502020204030204" pitchFamily="34" charset="0"/>
                <a:cs typeface="Times New Roman" panose="02020603050405020304" pitchFamily="18" charset="0"/>
              </a:rPr>
              <a:t>Increased transparency</a:t>
            </a:r>
          </a:p>
          <a:p>
            <a:pPr marL="457200">
              <a:lnSpc>
                <a:spcPct val="115000"/>
              </a:lnSpc>
              <a:spcAft>
                <a:spcPts val="0"/>
              </a:spcAft>
            </a:pPr>
            <a:endParaRPr lang="en-GB" sz="28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14" name="Picture 13" descr="https://s-media-cache-ak0.pinimg.com/236x/75/5a/9b/755a9b19f04dd2c0fae66f459ba2295f.jpg"/>
          <p:cNvPicPr>
            <a:picLocks noChangeAspect="1" noChangeArrowheads="1"/>
          </p:cNvPicPr>
          <p:nvPr/>
        </p:nvPicPr>
        <p:blipFill rotWithShape="1">
          <a:blip r:embed="rId5">
            <a:extLst>
              <a:ext uri="{28A0092B-C50C-407E-A947-70E740481C1C}">
                <a14:useLocalDpi xmlns:a14="http://schemas.microsoft.com/office/drawing/2010/main" val="0"/>
              </a:ext>
            </a:extLst>
          </a:blip>
          <a:srcRect t="3984"/>
          <a:stretch/>
        </p:blipFill>
        <p:spPr bwMode="auto">
          <a:xfrm>
            <a:off x="1213282" y="1614789"/>
            <a:ext cx="4766049" cy="4576170"/>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p:cNvSpPr txBox="1"/>
          <p:nvPr/>
        </p:nvSpPr>
        <p:spPr>
          <a:xfrm>
            <a:off x="5223360" y="6167055"/>
            <a:ext cx="1754006" cy="400110"/>
          </a:xfrm>
          <a:prstGeom prst="rect">
            <a:avLst/>
          </a:prstGeom>
          <a:noFill/>
        </p:spPr>
        <p:txBody>
          <a:bodyPr wrap="none" rtlCol="0">
            <a:spAutoFit/>
          </a:bodyPr>
          <a:lstStyle/>
          <a:p>
            <a:r>
              <a:rPr lang="en-GB" sz="2000" dirty="0">
                <a:latin typeface="Arial Narrow" panose="020B0606020202030204" pitchFamily="34" charset="0"/>
              </a:rPr>
              <a:t>#FUTUREDEVO</a:t>
            </a:r>
          </a:p>
        </p:txBody>
      </p:sp>
    </p:spTree>
    <p:extLst>
      <p:ext uri="{BB962C8B-B14F-4D97-AF65-F5344CB8AC3E}">
        <p14:creationId xmlns:p14="http://schemas.microsoft.com/office/powerpoint/2010/main" val="47486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rot="10800000" flipH="1" flipV="1">
            <a:off x="2327447" y="176675"/>
            <a:ext cx="8101639" cy="830997"/>
          </a:xfrm>
          <a:prstGeom prst="rect">
            <a:avLst/>
          </a:prstGeom>
          <a:noFill/>
        </p:spPr>
        <p:txBody>
          <a:bodyPr wrap="square" rtlCol="0">
            <a:spAutoFit/>
          </a:bodyPr>
          <a:lstStyle/>
          <a:p>
            <a:r>
              <a:rPr lang="en-GB" sz="4800" dirty="0">
                <a:solidFill>
                  <a:srgbClr val="CC00CC"/>
                </a:solidFill>
              </a:rPr>
              <a:t>STRENGTHENING DEMOCRACY</a:t>
            </a:r>
          </a:p>
        </p:txBody>
      </p:sp>
      <p:pic>
        <p:nvPicPr>
          <p:cNvPr id="6" name="Picture 5" descr="http://www.nlgn.org.uk/public/wp-content/themes/nlgn-final/images/nlgn-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6987"/>
            <a:ext cx="2046153" cy="4953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0" descr="http://www.liverpoolfairs.org.uk/media/80036/PWC_logo.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147793" y="9523"/>
            <a:ext cx="2044206" cy="681403"/>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7002591" y="1523078"/>
            <a:ext cx="5189409" cy="3914918"/>
          </a:xfrm>
          <a:prstGeom prst="rect">
            <a:avLst/>
          </a:prstGeom>
        </p:spPr>
        <p:txBody>
          <a:bodyPr wrap="square">
            <a:spAutoFit/>
          </a:bodyPr>
          <a:lstStyle/>
          <a:p>
            <a:pPr marL="457200">
              <a:lnSpc>
                <a:spcPct val="115000"/>
              </a:lnSpc>
              <a:spcAft>
                <a:spcPts val="0"/>
              </a:spcAft>
            </a:pPr>
            <a:r>
              <a:rPr lang="en-GB" sz="2400" dirty="0">
                <a:latin typeface="Calibri" panose="020F0502020204030204" pitchFamily="34" charset="0"/>
                <a:ea typeface="Calibri" panose="020F0502020204030204" pitchFamily="34" charset="0"/>
                <a:cs typeface="Times New Roman" panose="02020603050405020304" pitchFamily="18" charset="0"/>
              </a:rPr>
              <a:t> </a:t>
            </a:r>
          </a:p>
          <a:p>
            <a:pPr marL="800100" indent="-342900">
              <a:lnSpc>
                <a:spcPct val="115000"/>
              </a:lnSpc>
              <a:spcAft>
                <a:spcPts val="0"/>
              </a:spcAft>
              <a:buFont typeface="Arial" panose="020B0604020202020204" pitchFamily="34" charset="0"/>
              <a:buChar char="•"/>
            </a:pPr>
            <a:r>
              <a:rPr lang="en-GB" sz="2400" dirty="0">
                <a:latin typeface="Calibri" panose="020F0502020204030204" pitchFamily="34" charset="0"/>
                <a:ea typeface="Calibri" panose="020F0502020204030204" pitchFamily="34" charset="0"/>
                <a:cs typeface="Times New Roman" panose="02020603050405020304" pitchFamily="18" charset="0"/>
              </a:rPr>
              <a:t>Devolution’s new democracy can’t only be about Metro Mayor’s</a:t>
            </a:r>
          </a:p>
          <a:p>
            <a:pPr marL="800100" indent="-342900">
              <a:lnSpc>
                <a:spcPct val="115000"/>
              </a:lnSpc>
              <a:spcAft>
                <a:spcPts val="0"/>
              </a:spcAft>
              <a:buFont typeface="Arial" panose="020B0604020202020204" pitchFamily="34" charset="0"/>
              <a:buChar char="•"/>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800100" indent="-342900">
              <a:lnSpc>
                <a:spcPct val="115000"/>
              </a:lnSpc>
              <a:spcAft>
                <a:spcPts val="0"/>
              </a:spcAft>
              <a:buFont typeface="Arial" panose="020B0604020202020204" pitchFamily="34" charset="0"/>
              <a:buChar char="•"/>
            </a:pPr>
            <a:r>
              <a:rPr lang="en-GB" sz="2400" dirty="0">
                <a:latin typeface="Calibri" panose="020F0502020204030204" pitchFamily="34" charset="0"/>
                <a:ea typeface="Calibri" panose="020F0502020204030204" pitchFamily="34" charset="0"/>
                <a:cs typeface="Times New Roman" panose="02020603050405020304" pitchFamily="18" charset="0"/>
              </a:rPr>
              <a:t>Local </a:t>
            </a:r>
            <a:r>
              <a:rPr lang="en-GB" sz="2400" dirty="0" err="1">
                <a:latin typeface="Calibri" panose="020F0502020204030204" pitchFamily="34" charset="0"/>
                <a:ea typeface="Calibri" panose="020F0502020204030204" pitchFamily="34" charset="0"/>
                <a:cs typeface="Times New Roman" panose="02020603050405020304" pitchFamily="18" charset="0"/>
              </a:rPr>
              <a:t>Gov</a:t>
            </a:r>
            <a:r>
              <a:rPr lang="en-GB" sz="2400" dirty="0">
                <a:latin typeface="Calibri" panose="020F0502020204030204" pitchFamily="34" charset="0"/>
                <a:ea typeface="Calibri" panose="020F0502020204030204" pitchFamily="34" charset="0"/>
                <a:cs typeface="Times New Roman" panose="02020603050405020304" pitchFamily="18" charset="0"/>
              </a:rPr>
              <a:t> have to empower communities</a:t>
            </a:r>
          </a:p>
          <a:p>
            <a:pPr marL="800100" indent="-342900">
              <a:lnSpc>
                <a:spcPct val="115000"/>
              </a:lnSpc>
              <a:spcAft>
                <a:spcPts val="0"/>
              </a:spcAft>
              <a:buFont typeface="Arial" panose="020B0604020202020204" pitchFamily="34" charset="0"/>
              <a:buChar char="•"/>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800100" indent="-342900">
              <a:lnSpc>
                <a:spcPct val="115000"/>
              </a:lnSpc>
              <a:spcAft>
                <a:spcPts val="0"/>
              </a:spcAft>
              <a:buFont typeface="Arial" panose="020B0604020202020204" pitchFamily="34" charset="0"/>
              <a:buChar char="•"/>
            </a:pPr>
            <a:r>
              <a:rPr lang="en-GB" sz="2400" dirty="0">
                <a:latin typeface="Calibri" panose="020F0502020204030204" pitchFamily="34" charset="0"/>
                <a:ea typeface="Calibri" panose="020F0502020204030204" pitchFamily="34" charset="0"/>
                <a:cs typeface="Times New Roman" panose="02020603050405020304" pitchFamily="18" charset="0"/>
              </a:rPr>
              <a:t>Transparency</a:t>
            </a:r>
          </a:p>
        </p:txBody>
      </p:sp>
      <p:pic>
        <p:nvPicPr>
          <p:cNvPr id="2050" name="Picture 2" descr="http://kairos.technorhetoric.net/20.1/reviews/clifton/images/NewYorker.jpg"/>
          <p:cNvPicPr>
            <a:picLocks noChangeAspect="1" noChangeArrowheads="1"/>
          </p:cNvPicPr>
          <p:nvPr/>
        </p:nvPicPr>
        <p:blipFill rotWithShape="1">
          <a:blip r:embed="rId5">
            <a:extLst>
              <a:ext uri="{28A0092B-C50C-407E-A947-70E740481C1C}">
                <a14:useLocalDpi xmlns:a14="http://schemas.microsoft.com/office/drawing/2010/main" val="0"/>
              </a:ext>
            </a:extLst>
          </a:blip>
          <a:srcRect b="13364"/>
          <a:stretch/>
        </p:blipFill>
        <p:spPr bwMode="auto">
          <a:xfrm>
            <a:off x="804782" y="1523078"/>
            <a:ext cx="6197809" cy="4097793"/>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5223360" y="6167055"/>
            <a:ext cx="1754006" cy="400110"/>
          </a:xfrm>
          <a:prstGeom prst="rect">
            <a:avLst/>
          </a:prstGeom>
          <a:noFill/>
        </p:spPr>
        <p:txBody>
          <a:bodyPr wrap="none" rtlCol="0">
            <a:spAutoFit/>
          </a:bodyPr>
          <a:lstStyle/>
          <a:p>
            <a:r>
              <a:rPr lang="en-GB" sz="2000" dirty="0">
                <a:latin typeface="Arial Narrow" panose="020B0606020202030204" pitchFamily="34" charset="0"/>
              </a:rPr>
              <a:t>#FUTUREDEVO</a:t>
            </a:r>
          </a:p>
        </p:txBody>
      </p:sp>
    </p:spTree>
    <p:extLst>
      <p:ext uri="{BB962C8B-B14F-4D97-AF65-F5344CB8AC3E}">
        <p14:creationId xmlns:p14="http://schemas.microsoft.com/office/powerpoint/2010/main" val="1596811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05711" y="1522246"/>
            <a:ext cx="6125565" cy="4415786"/>
          </a:xfrm>
        </p:spPr>
        <p:txBody>
          <a:bodyPr>
            <a:normAutofit fontScale="92500" lnSpcReduction="10000"/>
          </a:bodyPr>
          <a:lstStyle/>
          <a:p>
            <a:pPr marL="514350" indent="-514350">
              <a:buFont typeface="+mj-lt"/>
              <a:buAutoNum type="arabicPeriod"/>
            </a:pPr>
            <a:r>
              <a:rPr lang="en-GB" dirty="0"/>
              <a:t>‘us and them’ mentality must end</a:t>
            </a:r>
          </a:p>
          <a:p>
            <a:pPr marL="514350" indent="-514350">
              <a:buFont typeface="+mj-lt"/>
              <a:buAutoNum type="arabicPeriod"/>
            </a:pPr>
            <a:endParaRPr lang="en-GB" dirty="0"/>
          </a:p>
          <a:p>
            <a:pPr marL="514350" indent="-514350">
              <a:buFont typeface="+mj-lt"/>
              <a:buAutoNum type="arabicPeriod"/>
            </a:pPr>
            <a:r>
              <a:rPr lang="en-GB" dirty="0"/>
              <a:t>combined authorities must work together to integrate effectively </a:t>
            </a:r>
          </a:p>
          <a:p>
            <a:pPr marL="514350" indent="-514350">
              <a:buFont typeface="+mj-lt"/>
              <a:buAutoNum type="arabicPeriod"/>
            </a:pPr>
            <a:endParaRPr lang="en-GB" dirty="0"/>
          </a:p>
          <a:p>
            <a:pPr marL="514350" indent="-514350">
              <a:buFont typeface="+mj-lt"/>
              <a:buAutoNum type="arabicPeriod"/>
            </a:pPr>
            <a:r>
              <a:rPr lang="en-GB" dirty="0"/>
              <a:t>central government must create the conditions for risk if they want innovation</a:t>
            </a:r>
          </a:p>
          <a:p>
            <a:pPr marL="514350" indent="-514350">
              <a:buFont typeface="+mj-lt"/>
              <a:buAutoNum type="arabicPeriod"/>
            </a:pPr>
            <a:endParaRPr lang="en-GB" dirty="0"/>
          </a:p>
          <a:p>
            <a:pPr marL="514350" indent="-514350">
              <a:buFont typeface="+mj-lt"/>
              <a:buAutoNum type="arabicPeriod"/>
            </a:pPr>
            <a:r>
              <a:rPr lang="en-GB" dirty="0"/>
              <a:t>democratic offer cannot just be about the mayors</a:t>
            </a:r>
          </a:p>
          <a:p>
            <a:pPr marL="514350" indent="-514350">
              <a:buFont typeface="+mj-lt"/>
              <a:buAutoNum type="arabicPeriod"/>
            </a:pPr>
            <a:endParaRPr lang="en-GB" dirty="0"/>
          </a:p>
        </p:txBody>
      </p:sp>
      <p:sp>
        <p:nvSpPr>
          <p:cNvPr id="6" name="Title 5"/>
          <p:cNvSpPr txBox="1">
            <a:spLocks noGrp="1"/>
          </p:cNvSpPr>
          <p:nvPr>
            <p:ph type="title"/>
          </p:nvPr>
        </p:nvSpPr>
        <p:spPr>
          <a:xfrm>
            <a:off x="2599046" y="320794"/>
            <a:ext cx="6183003" cy="840230"/>
          </a:xfrm>
          <a:prstGeom prst="rect">
            <a:avLst/>
          </a:prstGeom>
          <a:noFill/>
        </p:spPr>
        <p:txBody>
          <a:bodyPr wrap="square" rtlCol="0">
            <a:spAutoFit/>
          </a:bodyPr>
          <a:lstStyle/>
          <a:p>
            <a:r>
              <a:rPr lang="en-GB" sz="5400" dirty="0">
                <a:solidFill>
                  <a:srgbClr val="CC00CC"/>
                </a:solidFill>
              </a:rPr>
              <a:t>RECOMMENDATIONS</a:t>
            </a:r>
          </a:p>
        </p:txBody>
      </p:sp>
      <p:pic>
        <p:nvPicPr>
          <p:cNvPr id="7" name="Picture 6" descr="http://www.nlgn.org.uk/public/wp-content/themes/nlgn-final/images/nlgn-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6987"/>
            <a:ext cx="2046153" cy="4953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0" descr="http://www.liverpoolfairs.org.uk/media/80036/PWC_logo.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147793" y="9523"/>
            <a:ext cx="2044206" cy="68140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5"/>
          <a:stretch>
            <a:fillRect/>
          </a:stretch>
        </p:blipFill>
        <p:spPr>
          <a:xfrm>
            <a:off x="7316172" y="1390047"/>
            <a:ext cx="3853724" cy="5177118"/>
          </a:xfrm>
          <a:prstGeom prst="rect">
            <a:avLst/>
          </a:prstGeom>
        </p:spPr>
      </p:pic>
      <p:sp>
        <p:nvSpPr>
          <p:cNvPr id="11" name="TextBox 10"/>
          <p:cNvSpPr txBox="1"/>
          <p:nvPr/>
        </p:nvSpPr>
        <p:spPr>
          <a:xfrm>
            <a:off x="5223360" y="6167055"/>
            <a:ext cx="1754006" cy="400110"/>
          </a:xfrm>
          <a:prstGeom prst="rect">
            <a:avLst/>
          </a:prstGeom>
          <a:noFill/>
        </p:spPr>
        <p:txBody>
          <a:bodyPr wrap="none" rtlCol="0">
            <a:spAutoFit/>
          </a:bodyPr>
          <a:lstStyle/>
          <a:p>
            <a:r>
              <a:rPr lang="en-GB" sz="2000" dirty="0">
                <a:latin typeface="Arial Narrow" panose="020B0606020202030204" pitchFamily="34" charset="0"/>
              </a:rPr>
              <a:t>#FUTUREDEVO</a:t>
            </a:r>
          </a:p>
        </p:txBody>
      </p:sp>
    </p:spTree>
    <p:extLst>
      <p:ext uri="{BB962C8B-B14F-4D97-AF65-F5344CB8AC3E}">
        <p14:creationId xmlns:p14="http://schemas.microsoft.com/office/powerpoint/2010/main" val="2391092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a:stretch>
            <a:fillRect/>
          </a:stretch>
        </p:blipFill>
        <p:spPr>
          <a:xfrm>
            <a:off x="2848174" y="214009"/>
            <a:ext cx="6665477" cy="5953046"/>
          </a:xfrm>
          <a:prstGeom prst="rect">
            <a:avLst/>
          </a:prstGeom>
        </p:spPr>
      </p:pic>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24773" y="6148719"/>
            <a:ext cx="1475614" cy="436782"/>
          </a:xfrm>
          <a:prstGeom prst="rect">
            <a:avLst/>
          </a:prstGeom>
          <a:effectLst>
            <a:reflection stA="24000" endPos="0" dist="25400" dir="5400000" sy="-100000" algn="bl" rotWithShape="0"/>
          </a:effectLst>
        </p:spPr>
      </p:pic>
      <p:pic>
        <p:nvPicPr>
          <p:cNvPr id="16" name="Picture 10" descr="http://www.liverpoolfairs.org.uk/media/80036/PWC_logo.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3486" y="6062655"/>
            <a:ext cx="1374893" cy="458298"/>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5223360" y="6167055"/>
            <a:ext cx="1754006" cy="400110"/>
          </a:xfrm>
          <a:prstGeom prst="rect">
            <a:avLst/>
          </a:prstGeom>
          <a:noFill/>
        </p:spPr>
        <p:txBody>
          <a:bodyPr wrap="none" rtlCol="0">
            <a:spAutoFit/>
          </a:bodyPr>
          <a:lstStyle/>
          <a:p>
            <a:r>
              <a:rPr lang="en-GB" sz="2000" dirty="0">
                <a:latin typeface="Arial Narrow" panose="020B0606020202030204" pitchFamily="34" charset="0"/>
              </a:rPr>
              <a:t>#FUTUREDEVO</a:t>
            </a:r>
          </a:p>
        </p:txBody>
      </p:sp>
    </p:spTree>
    <p:extLst>
      <p:ext uri="{BB962C8B-B14F-4D97-AF65-F5344CB8AC3E}">
        <p14:creationId xmlns:p14="http://schemas.microsoft.com/office/powerpoint/2010/main" val="31812919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2688</TotalTime>
  <Words>1379</Words>
  <Application>Microsoft Office PowerPoint</Application>
  <PresentationFormat>Widescreen</PresentationFormat>
  <Paragraphs>149</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Arial Black</vt:lpstr>
      <vt:lpstr>Arial Narrow</vt:lpstr>
      <vt:lpstr>Calibri</vt:lpstr>
      <vt:lpstr>Calibri Light</vt:lpstr>
      <vt:lpstr>Times New Roman</vt:lpstr>
      <vt:lpstr>Office Theme</vt:lpstr>
      <vt:lpstr>DEVOLUTION</vt:lpstr>
      <vt:lpstr>PowerPoint Presentation</vt:lpstr>
      <vt:lpstr>PowerPoint Presentation</vt:lpstr>
      <vt:lpstr>PowerPoint Presentation</vt:lpstr>
      <vt:lpstr>PowerPoint Presentation</vt:lpstr>
      <vt:lpstr>PowerPoint Presentation</vt:lpstr>
      <vt:lpstr>PowerPoint Presentation</vt:lpstr>
      <vt:lpstr>RECOMMENDATIONS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Chamberlainville</dc:title>
  <dc:creator>Abigail Gilbert</dc:creator>
  <cp:lastModifiedBy>Meg</cp:lastModifiedBy>
  <cp:revision>132</cp:revision>
  <cp:lastPrinted>2016-07-13T14:08:49Z</cp:lastPrinted>
  <dcterms:created xsi:type="dcterms:W3CDTF">2016-02-26T14:28:44Z</dcterms:created>
  <dcterms:modified xsi:type="dcterms:W3CDTF">2016-07-14T10:12:58Z</dcterms:modified>
</cp:coreProperties>
</file>